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256" r:id="rId2"/>
    <p:sldId id="257" r:id="rId3"/>
    <p:sldId id="259" r:id="rId4"/>
    <p:sldId id="273" r:id="rId5"/>
    <p:sldId id="274" r:id="rId6"/>
    <p:sldId id="272" r:id="rId7"/>
    <p:sldId id="271" r:id="rId8"/>
    <p:sldId id="263" r:id="rId9"/>
    <p:sldId id="258" r:id="rId10"/>
    <p:sldId id="266" r:id="rId11"/>
    <p:sldId id="264" r:id="rId12"/>
    <p:sldId id="275" r:id="rId13"/>
    <p:sldId id="267" r:id="rId14"/>
    <p:sldId id="27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120" autoAdjust="0"/>
    <p:restoredTop sz="92443"/>
  </p:normalViewPr>
  <p:slideViewPr>
    <p:cSldViewPr snapToGrid="0">
      <p:cViewPr varScale="1">
        <p:scale>
          <a:sx n="88" d="100"/>
          <a:sy n="88" d="100"/>
        </p:scale>
        <p:origin x="96" y="9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2.xml.rels><?xml version="1.0" encoding="UTF-8" standalone="yes"?>
<Relationships xmlns="http://schemas.openxmlformats.org/package/2006/relationships"><Relationship Id="rId1" Type="http://schemas.openxmlformats.org/officeDocument/2006/relationships/hyperlink" Target="https://data-nifc.opendata.arcgis.com/datasets/wfigs-2021-wildland-fire-perimeters-to-date/explore?location=-0.000000%2C0.000000%2C0.00&amp;showTable=true" TargetMode="External"/></Relationships>
</file>

<file path=ppt/diagrams/_rels/drawing2.xml.rels><?xml version="1.0" encoding="UTF-8" standalone="yes"?>
<Relationships xmlns="http://schemas.openxmlformats.org/package/2006/relationships"><Relationship Id="rId1" Type="http://schemas.openxmlformats.org/officeDocument/2006/relationships/hyperlink" Target="https://data-nifc.opendata.arcgis.com/datasets/wfigs-2021-wildland-fire-perimeters-to-date/explore?location=-0.000000%2C0.000000%2C0.00&amp;showTable=true"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5AB6573-C218-4797-B288-E3204CF8C4BD}"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AA5CA322-9840-44E6-8B4D-6B4A3FBCDB9F}">
      <dgm:prSet custT="1"/>
      <dgm:spPr/>
      <dgm:t>
        <a:bodyPr/>
        <a:lstStyle/>
        <a:p>
          <a:r>
            <a:rPr lang="en-US" sz="2400" dirty="0"/>
            <a:t>As of September 14, 2021, the National Interagency Fire Center (NIFC) reported that 44,647 wildfires in the United States had burned 5.6 million acres of land</a:t>
          </a:r>
        </a:p>
      </dgm:t>
    </dgm:pt>
    <dgm:pt modelId="{D61C846D-49B8-44F3-BF02-0ED37E02319C}" type="parTrans" cxnId="{93B3AED2-15C4-406D-8C7D-C8BC11CD1AEC}">
      <dgm:prSet/>
      <dgm:spPr/>
      <dgm:t>
        <a:bodyPr/>
        <a:lstStyle/>
        <a:p>
          <a:endParaRPr lang="en-US"/>
        </a:p>
      </dgm:t>
    </dgm:pt>
    <dgm:pt modelId="{0A2875E2-40A7-474B-AEC4-4379001488F1}" type="sibTrans" cxnId="{93B3AED2-15C4-406D-8C7D-C8BC11CD1AEC}">
      <dgm:prSet/>
      <dgm:spPr/>
      <dgm:t>
        <a:bodyPr/>
        <a:lstStyle/>
        <a:p>
          <a:endParaRPr lang="en-US"/>
        </a:p>
      </dgm:t>
    </dgm:pt>
    <dgm:pt modelId="{E32B2641-9E12-4269-86F1-F621277D86EA}">
      <dgm:prSet custT="1"/>
      <dgm:spPr/>
      <dgm:t>
        <a:bodyPr/>
        <a:lstStyle/>
        <a:p>
          <a:r>
            <a:rPr lang="en-US" sz="2400" dirty="0"/>
            <a:t>We wanted to create an engaging and informative visualization of all wildfires that occurred in various states of USA in 2021, and other relevant data (county, month, and acres burned etc.)</a:t>
          </a:r>
        </a:p>
      </dgm:t>
    </dgm:pt>
    <dgm:pt modelId="{5FDB1DA6-8822-4253-BB07-E8A36DFA9F23}" type="parTrans" cxnId="{DECE5ED9-51A9-4A92-B5A2-7A64E04098ED}">
      <dgm:prSet/>
      <dgm:spPr/>
      <dgm:t>
        <a:bodyPr/>
        <a:lstStyle/>
        <a:p>
          <a:endParaRPr lang="en-US"/>
        </a:p>
      </dgm:t>
    </dgm:pt>
    <dgm:pt modelId="{BF7E71F0-29F9-4503-81E2-0439BE69FDDA}" type="sibTrans" cxnId="{DECE5ED9-51A9-4A92-B5A2-7A64E04098ED}">
      <dgm:prSet/>
      <dgm:spPr/>
      <dgm:t>
        <a:bodyPr/>
        <a:lstStyle/>
        <a:p>
          <a:endParaRPr lang="en-US"/>
        </a:p>
      </dgm:t>
    </dgm:pt>
    <dgm:pt modelId="{D35EF22E-283F-48CD-8C37-741E50D7945C}" type="pres">
      <dgm:prSet presAssocID="{45AB6573-C218-4797-B288-E3204CF8C4BD}" presName="vert0" presStyleCnt="0">
        <dgm:presLayoutVars>
          <dgm:dir/>
          <dgm:animOne val="branch"/>
          <dgm:animLvl val="lvl"/>
        </dgm:presLayoutVars>
      </dgm:prSet>
      <dgm:spPr/>
    </dgm:pt>
    <dgm:pt modelId="{49AFDE16-CE3C-400A-B61B-E958836D4952}" type="pres">
      <dgm:prSet presAssocID="{AA5CA322-9840-44E6-8B4D-6B4A3FBCDB9F}" presName="thickLine" presStyleLbl="alignNode1" presStyleIdx="0" presStyleCnt="2"/>
      <dgm:spPr/>
    </dgm:pt>
    <dgm:pt modelId="{C2695423-DD31-4E51-86BC-CF279E629B6F}" type="pres">
      <dgm:prSet presAssocID="{AA5CA322-9840-44E6-8B4D-6B4A3FBCDB9F}" presName="horz1" presStyleCnt="0"/>
      <dgm:spPr/>
    </dgm:pt>
    <dgm:pt modelId="{A8974053-551F-4BF3-AE6F-F4405420782D}" type="pres">
      <dgm:prSet presAssocID="{AA5CA322-9840-44E6-8B4D-6B4A3FBCDB9F}" presName="tx1" presStyleLbl="revTx" presStyleIdx="0" presStyleCnt="2"/>
      <dgm:spPr/>
    </dgm:pt>
    <dgm:pt modelId="{F0BE9A92-5D77-445B-A374-4080C262D577}" type="pres">
      <dgm:prSet presAssocID="{AA5CA322-9840-44E6-8B4D-6B4A3FBCDB9F}" presName="vert1" presStyleCnt="0"/>
      <dgm:spPr/>
    </dgm:pt>
    <dgm:pt modelId="{C8B6FBE9-A586-40B0-B49C-89C5F5711C2A}" type="pres">
      <dgm:prSet presAssocID="{E32B2641-9E12-4269-86F1-F621277D86EA}" presName="thickLine" presStyleLbl="alignNode1" presStyleIdx="1" presStyleCnt="2"/>
      <dgm:spPr/>
    </dgm:pt>
    <dgm:pt modelId="{825EE833-9C40-40C2-AF32-82DE65A15780}" type="pres">
      <dgm:prSet presAssocID="{E32B2641-9E12-4269-86F1-F621277D86EA}" presName="horz1" presStyleCnt="0"/>
      <dgm:spPr/>
    </dgm:pt>
    <dgm:pt modelId="{5BA326EA-6FAC-443E-82DF-2790BD82A1AB}" type="pres">
      <dgm:prSet presAssocID="{E32B2641-9E12-4269-86F1-F621277D86EA}" presName="tx1" presStyleLbl="revTx" presStyleIdx="1" presStyleCnt="2"/>
      <dgm:spPr/>
    </dgm:pt>
    <dgm:pt modelId="{7C607FC8-8413-4392-BB63-29FDF91EA383}" type="pres">
      <dgm:prSet presAssocID="{E32B2641-9E12-4269-86F1-F621277D86EA}" presName="vert1" presStyleCnt="0"/>
      <dgm:spPr/>
    </dgm:pt>
  </dgm:ptLst>
  <dgm:cxnLst>
    <dgm:cxn modelId="{AFE5F40C-F844-4C29-89A2-24AC91BC2B4B}" type="presOf" srcId="{45AB6573-C218-4797-B288-E3204CF8C4BD}" destId="{D35EF22E-283F-48CD-8C37-741E50D7945C}" srcOrd="0" destOrd="0" presId="urn:microsoft.com/office/officeart/2008/layout/LinedList"/>
    <dgm:cxn modelId="{28515E5F-26B6-4D8A-A0EB-083FCF41B366}" type="presOf" srcId="{AA5CA322-9840-44E6-8B4D-6B4A3FBCDB9F}" destId="{A8974053-551F-4BF3-AE6F-F4405420782D}" srcOrd="0" destOrd="0" presId="urn:microsoft.com/office/officeart/2008/layout/LinedList"/>
    <dgm:cxn modelId="{93B3AED2-15C4-406D-8C7D-C8BC11CD1AEC}" srcId="{45AB6573-C218-4797-B288-E3204CF8C4BD}" destId="{AA5CA322-9840-44E6-8B4D-6B4A3FBCDB9F}" srcOrd="0" destOrd="0" parTransId="{D61C846D-49B8-44F3-BF02-0ED37E02319C}" sibTransId="{0A2875E2-40A7-474B-AEC4-4379001488F1}"/>
    <dgm:cxn modelId="{DECE5ED9-51A9-4A92-B5A2-7A64E04098ED}" srcId="{45AB6573-C218-4797-B288-E3204CF8C4BD}" destId="{E32B2641-9E12-4269-86F1-F621277D86EA}" srcOrd="1" destOrd="0" parTransId="{5FDB1DA6-8822-4253-BB07-E8A36DFA9F23}" sibTransId="{BF7E71F0-29F9-4503-81E2-0439BE69FDDA}"/>
    <dgm:cxn modelId="{1E7FBDE1-4662-491A-966D-931AA376289E}" type="presOf" srcId="{E32B2641-9E12-4269-86F1-F621277D86EA}" destId="{5BA326EA-6FAC-443E-82DF-2790BD82A1AB}" srcOrd="0" destOrd="0" presId="urn:microsoft.com/office/officeart/2008/layout/LinedList"/>
    <dgm:cxn modelId="{23DB5F59-9893-4394-8441-1E8B5F708EEC}" type="presParOf" srcId="{D35EF22E-283F-48CD-8C37-741E50D7945C}" destId="{49AFDE16-CE3C-400A-B61B-E958836D4952}" srcOrd="0" destOrd="0" presId="urn:microsoft.com/office/officeart/2008/layout/LinedList"/>
    <dgm:cxn modelId="{D1B57BB3-7627-4433-8927-4AEB9E871D3E}" type="presParOf" srcId="{D35EF22E-283F-48CD-8C37-741E50D7945C}" destId="{C2695423-DD31-4E51-86BC-CF279E629B6F}" srcOrd="1" destOrd="0" presId="urn:microsoft.com/office/officeart/2008/layout/LinedList"/>
    <dgm:cxn modelId="{D65FFF0A-A1FF-426C-99C5-E3A4A6BDFC84}" type="presParOf" srcId="{C2695423-DD31-4E51-86BC-CF279E629B6F}" destId="{A8974053-551F-4BF3-AE6F-F4405420782D}" srcOrd="0" destOrd="0" presId="urn:microsoft.com/office/officeart/2008/layout/LinedList"/>
    <dgm:cxn modelId="{08088923-57D1-438E-933C-ADB89B698D24}" type="presParOf" srcId="{C2695423-DD31-4E51-86BC-CF279E629B6F}" destId="{F0BE9A92-5D77-445B-A374-4080C262D577}" srcOrd="1" destOrd="0" presId="urn:microsoft.com/office/officeart/2008/layout/LinedList"/>
    <dgm:cxn modelId="{F4C25377-B6AA-4105-9E23-F7873ACA0884}" type="presParOf" srcId="{D35EF22E-283F-48CD-8C37-741E50D7945C}" destId="{C8B6FBE9-A586-40B0-B49C-89C5F5711C2A}" srcOrd="2" destOrd="0" presId="urn:microsoft.com/office/officeart/2008/layout/LinedList"/>
    <dgm:cxn modelId="{EF5E3894-26C2-4C88-9987-9CDF830EF2C4}" type="presParOf" srcId="{D35EF22E-283F-48CD-8C37-741E50D7945C}" destId="{825EE833-9C40-40C2-AF32-82DE65A15780}" srcOrd="3" destOrd="0" presId="urn:microsoft.com/office/officeart/2008/layout/LinedList"/>
    <dgm:cxn modelId="{A765AAEE-0965-4070-8169-62FD2C1AD213}" type="presParOf" srcId="{825EE833-9C40-40C2-AF32-82DE65A15780}" destId="{5BA326EA-6FAC-443E-82DF-2790BD82A1AB}" srcOrd="0" destOrd="0" presId="urn:microsoft.com/office/officeart/2008/layout/LinedList"/>
    <dgm:cxn modelId="{A50D9768-C872-47C7-9726-6E41D99D6E3F}" type="presParOf" srcId="{825EE833-9C40-40C2-AF32-82DE65A15780}" destId="{7C607FC8-8413-4392-BB63-29FDF91EA383}" srcOrd="1" destOrd="0" presId="urn:microsoft.com/office/officeart/2008/layout/LinedList"/>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8F1F884-1E10-499A-A52E-BD1EC278134B}"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F910EC3C-C264-4FA7-A853-7728C193834F}">
      <dgm:prSet custT="1"/>
      <dgm:spPr/>
      <dgm:t>
        <a:bodyPr/>
        <a:lstStyle/>
        <a:p>
          <a:r>
            <a:rPr lang="en-US" sz="2400" dirty="0"/>
            <a:t>The data was retrieved from </a:t>
          </a:r>
          <a:r>
            <a:rPr lang="en-US" sz="2400" dirty="0">
              <a:hlinkClick xmlns:r="http://schemas.openxmlformats.org/officeDocument/2006/relationships" r:id="rId1"/>
            </a:rPr>
            <a:t>National Interagency Fire Center</a:t>
          </a:r>
          <a:r>
            <a:rPr lang="en-US" sz="2400" dirty="0"/>
            <a:t>’s website in a csv format, which has current and very detailed description of all wildfires in the country </a:t>
          </a:r>
        </a:p>
      </dgm:t>
    </dgm:pt>
    <dgm:pt modelId="{76F0769C-1E02-4F76-8DFD-F19677CFD5CF}" type="parTrans" cxnId="{B2BED48D-3577-4CC7-9F18-0B0A9122B79D}">
      <dgm:prSet/>
      <dgm:spPr/>
      <dgm:t>
        <a:bodyPr/>
        <a:lstStyle/>
        <a:p>
          <a:endParaRPr lang="en-US"/>
        </a:p>
      </dgm:t>
    </dgm:pt>
    <dgm:pt modelId="{F64FF2DA-23C3-4FB1-88F8-FD071F69F382}" type="sibTrans" cxnId="{B2BED48D-3577-4CC7-9F18-0B0A9122B79D}">
      <dgm:prSet/>
      <dgm:spPr/>
      <dgm:t>
        <a:bodyPr/>
        <a:lstStyle/>
        <a:p>
          <a:endParaRPr lang="en-US"/>
        </a:p>
      </dgm:t>
    </dgm:pt>
    <dgm:pt modelId="{F25C87DE-6FAD-41D2-8BE1-5E9395352DC5}">
      <dgm:prSet custT="1"/>
      <dgm:spPr/>
      <dgm:t>
        <a:bodyPr/>
        <a:lstStyle/>
        <a:p>
          <a:r>
            <a:rPr lang="en-US" sz="2400" dirty="0"/>
            <a:t>The csv file contained over 4000 rows and more then 100 columns of wildfire from 2021 alone</a:t>
          </a:r>
        </a:p>
      </dgm:t>
    </dgm:pt>
    <dgm:pt modelId="{B9C500D7-DFC1-418F-ACEB-5580CF965655}" type="parTrans" cxnId="{35029730-5FDC-47DF-81AD-9A52C08CA227}">
      <dgm:prSet/>
      <dgm:spPr/>
      <dgm:t>
        <a:bodyPr/>
        <a:lstStyle/>
        <a:p>
          <a:endParaRPr lang="en-US"/>
        </a:p>
      </dgm:t>
    </dgm:pt>
    <dgm:pt modelId="{EE5EC3A9-291F-47DB-826A-24307E205C88}" type="sibTrans" cxnId="{35029730-5FDC-47DF-81AD-9A52C08CA227}">
      <dgm:prSet/>
      <dgm:spPr/>
      <dgm:t>
        <a:bodyPr/>
        <a:lstStyle/>
        <a:p>
          <a:endParaRPr lang="en-US"/>
        </a:p>
      </dgm:t>
    </dgm:pt>
    <dgm:pt modelId="{16799825-664D-4162-B836-C1A110FD3ECF}" type="pres">
      <dgm:prSet presAssocID="{18F1F884-1E10-499A-A52E-BD1EC278134B}" presName="vert0" presStyleCnt="0">
        <dgm:presLayoutVars>
          <dgm:dir/>
          <dgm:animOne val="branch"/>
          <dgm:animLvl val="lvl"/>
        </dgm:presLayoutVars>
      </dgm:prSet>
      <dgm:spPr/>
    </dgm:pt>
    <dgm:pt modelId="{6AB1FA12-6A0E-4096-B2F9-77555B1F5CE5}" type="pres">
      <dgm:prSet presAssocID="{F910EC3C-C264-4FA7-A853-7728C193834F}" presName="thickLine" presStyleLbl="alignNode1" presStyleIdx="0" presStyleCnt="2"/>
      <dgm:spPr/>
    </dgm:pt>
    <dgm:pt modelId="{937BD9DA-2FBA-46F2-A3DA-AD0AD6022F1D}" type="pres">
      <dgm:prSet presAssocID="{F910EC3C-C264-4FA7-A853-7728C193834F}" presName="horz1" presStyleCnt="0"/>
      <dgm:spPr/>
    </dgm:pt>
    <dgm:pt modelId="{3DF2DBEE-D7B2-4A38-9E11-18E4DA9D261E}" type="pres">
      <dgm:prSet presAssocID="{F910EC3C-C264-4FA7-A853-7728C193834F}" presName="tx1" presStyleLbl="revTx" presStyleIdx="0" presStyleCnt="2"/>
      <dgm:spPr/>
    </dgm:pt>
    <dgm:pt modelId="{B67730FA-DA4D-41E5-8E7C-5262E415D318}" type="pres">
      <dgm:prSet presAssocID="{F910EC3C-C264-4FA7-A853-7728C193834F}" presName="vert1" presStyleCnt="0"/>
      <dgm:spPr/>
    </dgm:pt>
    <dgm:pt modelId="{5EB4709E-680D-4AB0-A51F-79C08EE947BE}" type="pres">
      <dgm:prSet presAssocID="{F25C87DE-6FAD-41D2-8BE1-5E9395352DC5}" presName="thickLine" presStyleLbl="alignNode1" presStyleIdx="1" presStyleCnt="2"/>
      <dgm:spPr/>
    </dgm:pt>
    <dgm:pt modelId="{14AE09D1-333C-4F61-B390-97DAD5478981}" type="pres">
      <dgm:prSet presAssocID="{F25C87DE-6FAD-41D2-8BE1-5E9395352DC5}" presName="horz1" presStyleCnt="0"/>
      <dgm:spPr/>
    </dgm:pt>
    <dgm:pt modelId="{44569B72-4BD9-43B8-A84E-1318E936EBB1}" type="pres">
      <dgm:prSet presAssocID="{F25C87DE-6FAD-41D2-8BE1-5E9395352DC5}" presName="tx1" presStyleLbl="revTx" presStyleIdx="1" presStyleCnt="2"/>
      <dgm:spPr/>
    </dgm:pt>
    <dgm:pt modelId="{4F902C6E-5108-4967-94E3-231231B9673A}" type="pres">
      <dgm:prSet presAssocID="{F25C87DE-6FAD-41D2-8BE1-5E9395352DC5}" presName="vert1" presStyleCnt="0"/>
      <dgm:spPr/>
    </dgm:pt>
  </dgm:ptLst>
  <dgm:cxnLst>
    <dgm:cxn modelId="{35029730-5FDC-47DF-81AD-9A52C08CA227}" srcId="{18F1F884-1E10-499A-A52E-BD1EC278134B}" destId="{F25C87DE-6FAD-41D2-8BE1-5E9395352DC5}" srcOrd="1" destOrd="0" parTransId="{B9C500D7-DFC1-418F-ACEB-5580CF965655}" sibTransId="{EE5EC3A9-291F-47DB-826A-24307E205C88}"/>
    <dgm:cxn modelId="{EBB6796F-3F64-43FB-ADDC-1854EF556C8F}" type="presOf" srcId="{F910EC3C-C264-4FA7-A853-7728C193834F}" destId="{3DF2DBEE-D7B2-4A38-9E11-18E4DA9D261E}" srcOrd="0" destOrd="0" presId="urn:microsoft.com/office/officeart/2008/layout/LinedList"/>
    <dgm:cxn modelId="{F6DB7873-5AB8-4F18-98D2-80281B6B7D28}" type="presOf" srcId="{F25C87DE-6FAD-41D2-8BE1-5E9395352DC5}" destId="{44569B72-4BD9-43B8-A84E-1318E936EBB1}" srcOrd="0" destOrd="0" presId="urn:microsoft.com/office/officeart/2008/layout/LinedList"/>
    <dgm:cxn modelId="{B2BED48D-3577-4CC7-9F18-0B0A9122B79D}" srcId="{18F1F884-1E10-499A-A52E-BD1EC278134B}" destId="{F910EC3C-C264-4FA7-A853-7728C193834F}" srcOrd="0" destOrd="0" parTransId="{76F0769C-1E02-4F76-8DFD-F19677CFD5CF}" sibTransId="{F64FF2DA-23C3-4FB1-88F8-FD071F69F382}"/>
    <dgm:cxn modelId="{EA96A2E2-7148-43B6-8E3C-D68086324E44}" type="presOf" srcId="{18F1F884-1E10-499A-A52E-BD1EC278134B}" destId="{16799825-664D-4162-B836-C1A110FD3ECF}" srcOrd="0" destOrd="0" presId="urn:microsoft.com/office/officeart/2008/layout/LinedList"/>
    <dgm:cxn modelId="{108FE399-7BE2-4156-AA26-E890DCAC183F}" type="presParOf" srcId="{16799825-664D-4162-B836-C1A110FD3ECF}" destId="{6AB1FA12-6A0E-4096-B2F9-77555B1F5CE5}" srcOrd="0" destOrd="0" presId="urn:microsoft.com/office/officeart/2008/layout/LinedList"/>
    <dgm:cxn modelId="{5B3DD65C-B4CC-42D2-B21E-519517B772AA}" type="presParOf" srcId="{16799825-664D-4162-B836-C1A110FD3ECF}" destId="{937BD9DA-2FBA-46F2-A3DA-AD0AD6022F1D}" srcOrd="1" destOrd="0" presId="urn:microsoft.com/office/officeart/2008/layout/LinedList"/>
    <dgm:cxn modelId="{6E88E0FE-4F3C-46DA-9A71-28D896FD6A37}" type="presParOf" srcId="{937BD9DA-2FBA-46F2-A3DA-AD0AD6022F1D}" destId="{3DF2DBEE-D7B2-4A38-9E11-18E4DA9D261E}" srcOrd="0" destOrd="0" presId="urn:microsoft.com/office/officeart/2008/layout/LinedList"/>
    <dgm:cxn modelId="{ED6CC27D-D53F-42CB-A2E7-7A5B05175656}" type="presParOf" srcId="{937BD9DA-2FBA-46F2-A3DA-AD0AD6022F1D}" destId="{B67730FA-DA4D-41E5-8E7C-5262E415D318}" srcOrd="1" destOrd="0" presId="urn:microsoft.com/office/officeart/2008/layout/LinedList"/>
    <dgm:cxn modelId="{9C14D313-C571-4AF8-B7B6-25366474A698}" type="presParOf" srcId="{16799825-664D-4162-B836-C1A110FD3ECF}" destId="{5EB4709E-680D-4AB0-A51F-79C08EE947BE}" srcOrd="2" destOrd="0" presId="urn:microsoft.com/office/officeart/2008/layout/LinedList"/>
    <dgm:cxn modelId="{A943B006-9A4D-4921-A96E-E4FD37B98E5E}" type="presParOf" srcId="{16799825-664D-4162-B836-C1A110FD3ECF}" destId="{14AE09D1-333C-4F61-B390-97DAD5478981}" srcOrd="3" destOrd="0" presId="urn:microsoft.com/office/officeart/2008/layout/LinedList"/>
    <dgm:cxn modelId="{6104BE24-D1B0-4D48-B4C5-45BF2FA63046}" type="presParOf" srcId="{14AE09D1-333C-4F61-B390-97DAD5478981}" destId="{44569B72-4BD9-43B8-A84E-1318E936EBB1}" srcOrd="0" destOrd="0" presId="urn:microsoft.com/office/officeart/2008/layout/LinedList"/>
    <dgm:cxn modelId="{9B5987F1-01E2-4C47-9B50-54C3FC74F204}" type="presParOf" srcId="{14AE09D1-333C-4F61-B390-97DAD5478981}" destId="{4F902C6E-5108-4967-94E3-231231B9673A}"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8F1F884-1E10-499A-A52E-BD1EC278134B}"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F25C87DE-6FAD-41D2-8BE1-5E9395352DC5}">
      <dgm:prSet custT="1"/>
      <dgm:spPr/>
      <dgm:t>
        <a:bodyPr/>
        <a:lstStyle/>
        <a:p>
          <a:r>
            <a:rPr lang="en-US" sz="2000" b="1" u="sng" dirty="0"/>
            <a:t>Basic steps followed for transformation</a:t>
          </a:r>
          <a:r>
            <a:rPr lang="en-US" sz="2000" dirty="0"/>
            <a:t>: </a:t>
          </a:r>
        </a:p>
        <a:p>
          <a:br>
            <a:rPr lang="en-US" sz="2000" dirty="0"/>
          </a:br>
          <a:r>
            <a:rPr lang="en-US" sz="2000" b="0" i="0" dirty="0"/>
            <a:t>•Unnecessary columns were deleted, and we renamed existing columns</a:t>
          </a:r>
        </a:p>
        <a:p>
          <a:br>
            <a:rPr lang="en-US" sz="2000" dirty="0"/>
          </a:br>
          <a:r>
            <a:rPr lang="en-US" sz="2000" b="0" i="0" dirty="0"/>
            <a:t>•Wildfires with null longitude and latitude were removed and null values in the cause column were changed to “cause not found”</a:t>
          </a:r>
        </a:p>
        <a:p>
          <a:br>
            <a:rPr lang="en-US" sz="2000" dirty="0"/>
          </a:br>
          <a:r>
            <a:rPr lang="en-US" sz="2000" b="0" i="0" dirty="0"/>
            <a:t>•</a:t>
          </a:r>
          <a:r>
            <a:rPr lang="en-US" sz="2000" dirty="0"/>
            <a:t>C</a:t>
          </a:r>
          <a:r>
            <a:rPr lang="en-US" sz="2000" b="0" i="0" dirty="0"/>
            <a:t>ountry-State column was split into two for further analysis</a:t>
          </a:r>
        </a:p>
        <a:p>
          <a:br>
            <a:rPr lang="en-US" sz="2000" dirty="0"/>
          </a:br>
          <a:r>
            <a:rPr lang="en-US" sz="2000" b="0" i="0" dirty="0"/>
            <a:t>•Fire Duration column was added by subtracting the end date with the </a:t>
          </a:r>
          <a:br>
            <a:rPr lang="en-US" sz="2000" dirty="0"/>
          </a:br>
          <a:r>
            <a:rPr lang="en-US" sz="2000" b="0" i="0" dirty="0"/>
            <a:t>beginning date</a:t>
          </a:r>
        </a:p>
        <a:p>
          <a:endParaRPr lang="en-US" sz="2000" b="0" i="0" dirty="0"/>
        </a:p>
        <a:p>
          <a:r>
            <a:rPr lang="en-US" sz="2000" b="0" i="0" dirty="0"/>
            <a:t>•</a:t>
          </a:r>
          <a:r>
            <a:rPr lang="en-US" sz="2000" dirty="0"/>
            <a:t>A html table file was created and exported for use on a webpage</a:t>
          </a:r>
        </a:p>
        <a:p>
          <a:r>
            <a:rPr lang="en-US" sz="2000" b="0" i="0" dirty="0"/>
            <a:t>	</a:t>
          </a:r>
          <a:br>
            <a:rPr lang="en-US" sz="2000" dirty="0"/>
          </a:br>
          <a:r>
            <a:rPr lang="en-US" sz="2000" b="0" i="0" dirty="0"/>
            <a:t>•After cleaning up the data, the csv was converted to a </a:t>
          </a:r>
          <a:r>
            <a:rPr lang="en-US" sz="2000" b="0" i="0" dirty="0" err="1"/>
            <a:t>geojson</a:t>
          </a:r>
          <a:r>
            <a:rPr lang="en-US" sz="2000" b="0" i="0" dirty="0"/>
            <a:t> file</a:t>
          </a:r>
          <a:br>
            <a:rPr lang="en-US" sz="1400" dirty="0"/>
          </a:br>
          <a:endParaRPr lang="en-US" sz="1400" dirty="0"/>
        </a:p>
      </dgm:t>
    </dgm:pt>
    <dgm:pt modelId="{B9C500D7-DFC1-418F-ACEB-5580CF965655}" type="parTrans" cxnId="{35029730-5FDC-47DF-81AD-9A52C08CA227}">
      <dgm:prSet/>
      <dgm:spPr/>
      <dgm:t>
        <a:bodyPr/>
        <a:lstStyle/>
        <a:p>
          <a:endParaRPr lang="en-US"/>
        </a:p>
      </dgm:t>
    </dgm:pt>
    <dgm:pt modelId="{EE5EC3A9-291F-47DB-826A-24307E205C88}" type="sibTrans" cxnId="{35029730-5FDC-47DF-81AD-9A52C08CA227}">
      <dgm:prSet/>
      <dgm:spPr/>
      <dgm:t>
        <a:bodyPr/>
        <a:lstStyle/>
        <a:p>
          <a:endParaRPr lang="en-US"/>
        </a:p>
      </dgm:t>
    </dgm:pt>
    <dgm:pt modelId="{16799825-664D-4162-B836-C1A110FD3ECF}" type="pres">
      <dgm:prSet presAssocID="{18F1F884-1E10-499A-A52E-BD1EC278134B}" presName="vert0" presStyleCnt="0">
        <dgm:presLayoutVars>
          <dgm:dir/>
          <dgm:animOne val="branch"/>
          <dgm:animLvl val="lvl"/>
        </dgm:presLayoutVars>
      </dgm:prSet>
      <dgm:spPr/>
    </dgm:pt>
    <dgm:pt modelId="{5EB4709E-680D-4AB0-A51F-79C08EE947BE}" type="pres">
      <dgm:prSet presAssocID="{F25C87DE-6FAD-41D2-8BE1-5E9395352DC5}" presName="thickLine" presStyleLbl="alignNode1" presStyleIdx="0" presStyleCnt="1"/>
      <dgm:spPr/>
    </dgm:pt>
    <dgm:pt modelId="{14AE09D1-333C-4F61-B390-97DAD5478981}" type="pres">
      <dgm:prSet presAssocID="{F25C87DE-6FAD-41D2-8BE1-5E9395352DC5}" presName="horz1" presStyleCnt="0"/>
      <dgm:spPr/>
    </dgm:pt>
    <dgm:pt modelId="{44569B72-4BD9-43B8-A84E-1318E936EBB1}" type="pres">
      <dgm:prSet presAssocID="{F25C87DE-6FAD-41D2-8BE1-5E9395352DC5}" presName="tx1" presStyleLbl="revTx" presStyleIdx="0" presStyleCnt="1" custScaleY="100098"/>
      <dgm:spPr/>
    </dgm:pt>
    <dgm:pt modelId="{4F902C6E-5108-4967-94E3-231231B9673A}" type="pres">
      <dgm:prSet presAssocID="{F25C87DE-6FAD-41D2-8BE1-5E9395352DC5}" presName="vert1" presStyleCnt="0"/>
      <dgm:spPr/>
    </dgm:pt>
  </dgm:ptLst>
  <dgm:cxnLst>
    <dgm:cxn modelId="{35029730-5FDC-47DF-81AD-9A52C08CA227}" srcId="{18F1F884-1E10-499A-A52E-BD1EC278134B}" destId="{F25C87DE-6FAD-41D2-8BE1-5E9395352DC5}" srcOrd="0" destOrd="0" parTransId="{B9C500D7-DFC1-418F-ACEB-5580CF965655}" sibTransId="{EE5EC3A9-291F-47DB-826A-24307E205C88}"/>
    <dgm:cxn modelId="{F6DB7873-5AB8-4F18-98D2-80281B6B7D28}" type="presOf" srcId="{F25C87DE-6FAD-41D2-8BE1-5E9395352DC5}" destId="{44569B72-4BD9-43B8-A84E-1318E936EBB1}" srcOrd="0" destOrd="0" presId="urn:microsoft.com/office/officeart/2008/layout/LinedList"/>
    <dgm:cxn modelId="{EA96A2E2-7148-43B6-8E3C-D68086324E44}" type="presOf" srcId="{18F1F884-1E10-499A-A52E-BD1EC278134B}" destId="{16799825-664D-4162-B836-C1A110FD3ECF}" srcOrd="0" destOrd="0" presId="urn:microsoft.com/office/officeart/2008/layout/LinedList"/>
    <dgm:cxn modelId="{9C14D313-C571-4AF8-B7B6-25366474A698}" type="presParOf" srcId="{16799825-664D-4162-B836-C1A110FD3ECF}" destId="{5EB4709E-680D-4AB0-A51F-79C08EE947BE}" srcOrd="0" destOrd="0" presId="urn:microsoft.com/office/officeart/2008/layout/LinedList"/>
    <dgm:cxn modelId="{A943B006-9A4D-4921-A96E-E4FD37B98E5E}" type="presParOf" srcId="{16799825-664D-4162-B836-C1A110FD3ECF}" destId="{14AE09D1-333C-4F61-B390-97DAD5478981}" srcOrd="1" destOrd="0" presId="urn:microsoft.com/office/officeart/2008/layout/LinedList"/>
    <dgm:cxn modelId="{6104BE24-D1B0-4D48-B4C5-45BF2FA63046}" type="presParOf" srcId="{14AE09D1-333C-4F61-B390-97DAD5478981}" destId="{44569B72-4BD9-43B8-A84E-1318E936EBB1}" srcOrd="0" destOrd="0" presId="urn:microsoft.com/office/officeart/2008/layout/LinedList"/>
    <dgm:cxn modelId="{9B5987F1-01E2-4C47-9B50-54C3FC74F204}" type="presParOf" srcId="{14AE09D1-333C-4F61-B390-97DAD5478981}" destId="{4F902C6E-5108-4967-94E3-231231B9673A}"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8F1F884-1E10-499A-A52E-BD1EC278134B}"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F25C87DE-6FAD-41D2-8BE1-5E9395352DC5}">
      <dgm:prSet custT="1"/>
      <dgm:spPr/>
      <dgm:t>
        <a:bodyPr/>
        <a:lstStyle/>
        <a:p>
          <a:br>
            <a:rPr lang="en-US" sz="1400" dirty="0"/>
          </a:br>
          <a:r>
            <a:rPr lang="en-US" sz="1400" b="0" i="0" dirty="0"/>
            <a:t>• </a:t>
          </a:r>
          <a:r>
            <a:rPr lang="en-US" sz="2000" b="0" i="0" dirty="0"/>
            <a:t>Loaded the data in relational database Postgres</a:t>
          </a:r>
        </a:p>
        <a:p>
          <a:endParaRPr lang="en-US" sz="2000" b="0" i="0" dirty="0"/>
        </a:p>
        <a:p>
          <a:r>
            <a:rPr lang="en-US" sz="2000" b="0" i="0" dirty="0"/>
            <a:t>• </a:t>
          </a:r>
          <a:r>
            <a:rPr lang="en-US" sz="2000" dirty="0"/>
            <a:t>Imported </a:t>
          </a:r>
          <a:r>
            <a:rPr lang="en-US" sz="2000" dirty="0" err="1"/>
            <a:t>SQLalchemy</a:t>
          </a:r>
          <a:r>
            <a:rPr lang="en-US" sz="2000" dirty="0"/>
            <a:t> dependency in the </a:t>
          </a:r>
          <a:r>
            <a:rPr lang="en-US" sz="2000" dirty="0" err="1"/>
            <a:t>Jupyter</a:t>
          </a:r>
          <a:r>
            <a:rPr lang="en-US" sz="2000" dirty="0"/>
            <a:t> Notebook, an engine was created that connected to the </a:t>
          </a:r>
          <a:r>
            <a:rPr lang="en-US" sz="2000" dirty="0" err="1"/>
            <a:t>pgAdmin</a:t>
          </a:r>
          <a:r>
            <a:rPr lang="en-US" sz="2000" dirty="0"/>
            <a:t> Data Base, called </a:t>
          </a:r>
          <a:r>
            <a:rPr lang="en-US" sz="2000" dirty="0" err="1"/>
            <a:t>wildfire_db</a:t>
          </a:r>
          <a:endParaRPr lang="en-US" sz="2000" dirty="0"/>
        </a:p>
        <a:p>
          <a:endParaRPr lang="en-US" sz="2000" b="0" i="0" dirty="0"/>
        </a:p>
        <a:p>
          <a:r>
            <a:rPr lang="en-US" sz="2000" b="0" i="0" dirty="0"/>
            <a:t>•With pandas, the data frame was exported and stored in </a:t>
          </a:r>
          <a:br>
            <a:rPr lang="en-US" sz="2000" dirty="0"/>
          </a:br>
          <a:r>
            <a:rPr lang="en-US" sz="2000" b="0" i="0" dirty="0"/>
            <a:t>the </a:t>
          </a:r>
          <a:r>
            <a:rPr lang="en-US" sz="2000" b="0" i="0" dirty="0" err="1"/>
            <a:t>wildfire_db</a:t>
          </a:r>
          <a:r>
            <a:rPr lang="en-US" sz="2000" b="0" i="0" dirty="0"/>
            <a:t> data base </a:t>
          </a:r>
        </a:p>
        <a:p>
          <a:endParaRPr lang="en-US" sz="2000" b="0" i="0" dirty="0"/>
        </a:p>
        <a:p>
          <a:endParaRPr lang="en-US" sz="2000" b="0" i="0" dirty="0"/>
        </a:p>
        <a:p>
          <a:r>
            <a:rPr lang="en-US" sz="1400" b="0" i="0" dirty="0"/>
            <a:t> </a:t>
          </a:r>
          <a:br>
            <a:rPr lang="en-US" sz="1800" dirty="0"/>
          </a:br>
          <a:br>
            <a:rPr lang="en-US" sz="1400" dirty="0"/>
          </a:br>
          <a:endParaRPr lang="en-US" sz="1400" dirty="0"/>
        </a:p>
      </dgm:t>
    </dgm:pt>
    <dgm:pt modelId="{B9C500D7-DFC1-418F-ACEB-5580CF965655}" type="parTrans" cxnId="{35029730-5FDC-47DF-81AD-9A52C08CA227}">
      <dgm:prSet/>
      <dgm:spPr/>
      <dgm:t>
        <a:bodyPr/>
        <a:lstStyle/>
        <a:p>
          <a:endParaRPr lang="en-US"/>
        </a:p>
      </dgm:t>
    </dgm:pt>
    <dgm:pt modelId="{EE5EC3A9-291F-47DB-826A-24307E205C88}" type="sibTrans" cxnId="{35029730-5FDC-47DF-81AD-9A52C08CA227}">
      <dgm:prSet/>
      <dgm:spPr/>
      <dgm:t>
        <a:bodyPr/>
        <a:lstStyle/>
        <a:p>
          <a:endParaRPr lang="en-US"/>
        </a:p>
      </dgm:t>
    </dgm:pt>
    <dgm:pt modelId="{16799825-664D-4162-B836-C1A110FD3ECF}" type="pres">
      <dgm:prSet presAssocID="{18F1F884-1E10-499A-A52E-BD1EC278134B}" presName="vert0" presStyleCnt="0">
        <dgm:presLayoutVars>
          <dgm:dir/>
          <dgm:animOne val="branch"/>
          <dgm:animLvl val="lvl"/>
        </dgm:presLayoutVars>
      </dgm:prSet>
      <dgm:spPr/>
    </dgm:pt>
    <dgm:pt modelId="{5EB4709E-680D-4AB0-A51F-79C08EE947BE}" type="pres">
      <dgm:prSet presAssocID="{F25C87DE-6FAD-41D2-8BE1-5E9395352DC5}" presName="thickLine" presStyleLbl="alignNode1" presStyleIdx="0" presStyleCnt="1"/>
      <dgm:spPr/>
    </dgm:pt>
    <dgm:pt modelId="{14AE09D1-333C-4F61-B390-97DAD5478981}" type="pres">
      <dgm:prSet presAssocID="{F25C87DE-6FAD-41D2-8BE1-5E9395352DC5}" presName="horz1" presStyleCnt="0"/>
      <dgm:spPr/>
    </dgm:pt>
    <dgm:pt modelId="{44569B72-4BD9-43B8-A84E-1318E936EBB1}" type="pres">
      <dgm:prSet presAssocID="{F25C87DE-6FAD-41D2-8BE1-5E9395352DC5}" presName="tx1" presStyleLbl="revTx" presStyleIdx="0" presStyleCnt="1" custScaleY="100098"/>
      <dgm:spPr/>
    </dgm:pt>
    <dgm:pt modelId="{4F902C6E-5108-4967-94E3-231231B9673A}" type="pres">
      <dgm:prSet presAssocID="{F25C87DE-6FAD-41D2-8BE1-5E9395352DC5}" presName="vert1" presStyleCnt="0"/>
      <dgm:spPr/>
    </dgm:pt>
  </dgm:ptLst>
  <dgm:cxnLst>
    <dgm:cxn modelId="{35029730-5FDC-47DF-81AD-9A52C08CA227}" srcId="{18F1F884-1E10-499A-A52E-BD1EC278134B}" destId="{F25C87DE-6FAD-41D2-8BE1-5E9395352DC5}" srcOrd="0" destOrd="0" parTransId="{B9C500D7-DFC1-418F-ACEB-5580CF965655}" sibTransId="{EE5EC3A9-291F-47DB-826A-24307E205C88}"/>
    <dgm:cxn modelId="{F6DB7873-5AB8-4F18-98D2-80281B6B7D28}" type="presOf" srcId="{F25C87DE-6FAD-41D2-8BE1-5E9395352DC5}" destId="{44569B72-4BD9-43B8-A84E-1318E936EBB1}" srcOrd="0" destOrd="0" presId="urn:microsoft.com/office/officeart/2008/layout/LinedList"/>
    <dgm:cxn modelId="{EA96A2E2-7148-43B6-8E3C-D68086324E44}" type="presOf" srcId="{18F1F884-1E10-499A-A52E-BD1EC278134B}" destId="{16799825-664D-4162-B836-C1A110FD3ECF}" srcOrd="0" destOrd="0" presId="urn:microsoft.com/office/officeart/2008/layout/LinedList"/>
    <dgm:cxn modelId="{9C14D313-C571-4AF8-B7B6-25366474A698}" type="presParOf" srcId="{16799825-664D-4162-B836-C1A110FD3ECF}" destId="{5EB4709E-680D-4AB0-A51F-79C08EE947BE}" srcOrd="0" destOrd="0" presId="urn:microsoft.com/office/officeart/2008/layout/LinedList"/>
    <dgm:cxn modelId="{A943B006-9A4D-4921-A96E-E4FD37B98E5E}" type="presParOf" srcId="{16799825-664D-4162-B836-C1A110FD3ECF}" destId="{14AE09D1-333C-4F61-B390-97DAD5478981}" srcOrd="1" destOrd="0" presId="urn:microsoft.com/office/officeart/2008/layout/LinedList"/>
    <dgm:cxn modelId="{6104BE24-D1B0-4D48-B4C5-45BF2FA63046}" type="presParOf" srcId="{14AE09D1-333C-4F61-B390-97DAD5478981}" destId="{44569B72-4BD9-43B8-A84E-1318E936EBB1}" srcOrd="0" destOrd="0" presId="urn:microsoft.com/office/officeart/2008/layout/LinedList"/>
    <dgm:cxn modelId="{9B5987F1-01E2-4C47-9B50-54C3FC74F204}" type="presParOf" srcId="{14AE09D1-333C-4F61-B390-97DAD5478981}" destId="{4F902C6E-5108-4967-94E3-231231B9673A}"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AFDE16-CE3C-400A-B61B-E958836D4952}">
      <dsp:nvSpPr>
        <dsp:cNvPr id="0" name=""/>
        <dsp:cNvSpPr/>
      </dsp:nvSpPr>
      <dsp:spPr>
        <a:xfrm>
          <a:off x="0" y="0"/>
          <a:ext cx="961386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8974053-551F-4BF3-AE6F-F4405420782D}">
      <dsp:nvSpPr>
        <dsp:cNvPr id="0" name=""/>
        <dsp:cNvSpPr/>
      </dsp:nvSpPr>
      <dsp:spPr>
        <a:xfrm>
          <a:off x="0" y="0"/>
          <a:ext cx="9613860" cy="17996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kern="1200" dirty="0"/>
            <a:t>As of September 14, 2021, the National Interagency Fire Center (NIFC) reported that 44,647 wildfires in the United States had burned 5.6 million acres of land</a:t>
          </a:r>
        </a:p>
      </dsp:txBody>
      <dsp:txXfrm>
        <a:off x="0" y="0"/>
        <a:ext cx="9613860" cy="1799658"/>
      </dsp:txXfrm>
    </dsp:sp>
    <dsp:sp modelId="{C8B6FBE9-A586-40B0-B49C-89C5F5711C2A}">
      <dsp:nvSpPr>
        <dsp:cNvPr id="0" name=""/>
        <dsp:cNvSpPr/>
      </dsp:nvSpPr>
      <dsp:spPr>
        <a:xfrm>
          <a:off x="0" y="1799658"/>
          <a:ext cx="961386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BA326EA-6FAC-443E-82DF-2790BD82A1AB}">
      <dsp:nvSpPr>
        <dsp:cNvPr id="0" name=""/>
        <dsp:cNvSpPr/>
      </dsp:nvSpPr>
      <dsp:spPr>
        <a:xfrm>
          <a:off x="0" y="1799658"/>
          <a:ext cx="9613860" cy="17996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kern="1200" dirty="0"/>
            <a:t>We wanted to create an engaging and informative visualization of all wildfires that occurred in various states of USA in 2021, and other relevant data (county, month, and acres burned etc.)</a:t>
          </a:r>
        </a:p>
      </dsp:txBody>
      <dsp:txXfrm>
        <a:off x="0" y="1799658"/>
        <a:ext cx="9613860" cy="179965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B1FA12-6A0E-4096-B2F9-77555B1F5CE5}">
      <dsp:nvSpPr>
        <dsp:cNvPr id="0" name=""/>
        <dsp:cNvSpPr/>
      </dsp:nvSpPr>
      <dsp:spPr>
        <a:xfrm>
          <a:off x="0" y="0"/>
          <a:ext cx="961386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F2DBEE-D7B2-4A38-9E11-18E4DA9D261E}">
      <dsp:nvSpPr>
        <dsp:cNvPr id="0" name=""/>
        <dsp:cNvSpPr/>
      </dsp:nvSpPr>
      <dsp:spPr>
        <a:xfrm>
          <a:off x="0" y="0"/>
          <a:ext cx="9613860" cy="17996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kern="1200" dirty="0"/>
            <a:t>The data was retrieved from </a:t>
          </a:r>
          <a:r>
            <a:rPr lang="en-US" sz="2400" kern="1200" dirty="0">
              <a:hlinkClick xmlns:r="http://schemas.openxmlformats.org/officeDocument/2006/relationships" r:id="rId1"/>
            </a:rPr>
            <a:t>National Interagency Fire Center</a:t>
          </a:r>
          <a:r>
            <a:rPr lang="en-US" sz="2400" kern="1200" dirty="0"/>
            <a:t>’s website in a csv format, which has current and very detailed description of all wildfires in the country </a:t>
          </a:r>
        </a:p>
      </dsp:txBody>
      <dsp:txXfrm>
        <a:off x="0" y="0"/>
        <a:ext cx="9613860" cy="1799658"/>
      </dsp:txXfrm>
    </dsp:sp>
    <dsp:sp modelId="{5EB4709E-680D-4AB0-A51F-79C08EE947BE}">
      <dsp:nvSpPr>
        <dsp:cNvPr id="0" name=""/>
        <dsp:cNvSpPr/>
      </dsp:nvSpPr>
      <dsp:spPr>
        <a:xfrm>
          <a:off x="0" y="1799658"/>
          <a:ext cx="961386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4569B72-4BD9-43B8-A84E-1318E936EBB1}">
      <dsp:nvSpPr>
        <dsp:cNvPr id="0" name=""/>
        <dsp:cNvSpPr/>
      </dsp:nvSpPr>
      <dsp:spPr>
        <a:xfrm>
          <a:off x="0" y="1799658"/>
          <a:ext cx="9613860" cy="17996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kern="1200" dirty="0"/>
            <a:t>The csv file contained over 4000 rows and more then 100 columns of wildfire from 2021 alone</a:t>
          </a:r>
        </a:p>
      </dsp:txBody>
      <dsp:txXfrm>
        <a:off x="0" y="1799658"/>
        <a:ext cx="9613860" cy="179965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B4709E-680D-4AB0-A51F-79C08EE947BE}">
      <dsp:nvSpPr>
        <dsp:cNvPr id="0" name=""/>
        <dsp:cNvSpPr/>
      </dsp:nvSpPr>
      <dsp:spPr>
        <a:xfrm>
          <a:off x="0" y="1754"/>
          <a:ext cx="961386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4569B72-4BD9-43B8-A84E-1318E936EBB1}">
      <dsp:nvSpPr>
        <dsp:cNvPr id="0" name=""/>
        <dsp:cNvSpPr/>
      </dsp:nvSpPr>
      <dsp:spPr>
        <a:xfrm>
          <a:off x="0" y="1754"/>
          <a:ext cx="9604472" cy="35958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b="1" u="sng" kern="1200" dirty="0"/>
            <a:t>Basic steps followed for transformation</a:t>
          </a:r>
          <a:r>
            <a:rPr lang="en-US" sz="2000" kern="1200" dirty="0"/>
            <a:t>: </a:t>
          </a:r>
        </a:p>
        <a:p>
          <a:pPr marL="0" lvl="0" indent="0" algn="l" defTabSz="889000">
            <a:lnSpc>
              <a:spcPct val="90000"/>
            </a:lnSpc>
            <a:spcBef>
              <a:spcPct val="0"/>
            </a:spcBef>
            <a:spcAft>
              <a:spcPct val="35000"/>
            </a:spcAft>
            <a:buNone/>
          </a:pPr>
          <a:br>
            <a:rPr lang="en-US" sz="2000" kern="1200" dirty="0"/>
          </a:br>
          <a:r>
            <a:rPr lang="en-US" sz="2000" b="0" i="0" kern="1200" dirty="0"/>
            <a:t>•Unnecessary columns were deleted, and we renamed existing columns</a:t>
          </a:r>
        </a:p>
        <a:p>
          <a:pPr marL="0" lvl="0" indent="0" algn="l" defTabSz="889000">
            <a:lnSpc>
              <a:spcPct val="90000"/>
            </a:lnSpc>
            <a:spcBef>
              <a:spcPct val="0"/>
            </a:spcBef>
            <a:spcAft>
              <a:spcPct val="35000"/>
            </a:spcAft>
            <a:buNone/>
          </a:pPr>
          <a:br>
            <a:rPr lang="en-US" sz="2000" kern="1200" dirty="0"/>
          </a:br>
          <a:r>
            <a:rPr lang="en-US" sz="2000" b="0" i="0" kern="1200" dirty="0"/>
            <a:t>•Wildfires with null longitude and latitude were removed and null values in the cause column were changed to “cause not found”</a:t>
          </a:r>
        </a:p>
        <a:p>
          <a:pPr marL="0" lvl="0" indent="0" algn="l" defTabSz="889000">
            <a:lnSpc>
              <a:spcPct val="90000"/>
            </a:lnSpc>
            <a:spcBef>
              <a:spcPct val="0"/>
            </a:spcBef>
            <a:spcAft>
              <a:spcPct val="35000"/>
            </a:spcAft>
            <a:buNone/>
          </a:pPr>
          <a:br>
            <a:rPr lang="en-US" sz="2000" kern="1200" dirty="0"/>
          </a:br>
          <a:r>
            <a:rPr lang="en-US" sz="2000" b="0" i="0" kern="1200" dirty="0"/>
            <a:t>•</a:t>
          </a:r>
          <a:r>
            <a:rPr lang="en-US" sz="2000" kern="1200" dirty="0"/>
            <a:t>C</a:t>
          </a:r>
          <a:r>
            <a:rPr lang="en-US" sz="2000" b="0" i="0" kern="1200" dirty="0"/>
            <a:t>ountry-State column was split into two for further analysis</a:t>
          </a:r>
        </a:p>
        <a:p>
          <a:pPr marL="0" lvl="0" indent="0" algn="l" defTabSz="889000">
            <a:lnSpc>
              <a:spcPct val="90000"/>
            </a:lnSpc>
            <a:spcBef>
              <a:spcPct val="0"/>
            </a:spcBef>
            <a:spcAft>
              <a:spcPct val="35000"/>
            </a:spcAft>
            <a:buNone/>
          </a:pPr>
          <a:br>
            <a:rPr lang="en-US" sz="2000" kern="1200" dirty="0"/>
          </a:br>
          <a:r>
            <a:rPr lang="en-US" sz="2000" b="0" i="0" kern="1200" dirty="0"/>
            <a:t>•Fire Duration column was added by subtracting the end date with the </a:t>
          </a:r>
          <a:br>
            <a:rPr lang="en-US" sz="2000" kern="1200" dirty="0"/>
          </a:br>
          <a:r>
            <a:rPr lang="en-US" sz="2000" b="0" i="0" kern="1200" dirty="0"/>
            <a:t>beginning date</a:t>
          </a:r>
        </a:p>
        <a:p>
          <a:pPr marL="0" lvl="0" indent="0" algn="l" defTabSz="889000">
            <a:lnSpc>
              <a:spcPct val="90000"/>
            </a:lnSpc>
            <a:spcBef>
              <a:spcPct val="0"/>
            </a:spcBef>
            <a:spcAft>
              <a:spcPct val="35000"/>
            </a:spcAft>
            <a:buNone/>
          </a:pPr>
          <a:endParaRPr lang="en-US" sz="2000" b="0" i="0" kern="1200" dirty="0"/>
        </a:p>
        <a:p>
          <a:pPr marL="0" lvl="0" indent="0" algn="l" defTabSz="889000">
            <a:lnSpc>
              <a:spcPct val="90000"/>
            </a:lnSpc>
            <a:spcBef>
              <a:spcPct val="0"/>
            </a:spcBef>
            <a:spcAft>
              <a:spcPct val="35000"/>
            </a:spcAft>
            <a:buNone/>
          </a:pPr>
          <a:r>
            <a:rPr lang="en-US" sz="2000" b="0" i="0" kern="1200" dirty="0"/>
            <a:t>•</a:t>
          </a:r>
          <a:r>
            <a:rPr lang="en-US" sz="2000" kern="1200" dirty="0"/>
            <a:t>A html table file was created and exported for use on a webpage</a:t>
          </a:r>
        </a:p>
        <a:p>
          <a:pPr marL="0" lvl="0" indent="0" algn="l" defTabSz="889000">
            <a:lnSpc>
              <a:spcPct val="90000"/>
            </a:lnSpc>
            <a:spcBef>
              <a:spcPct val="0"/>
            </a:spcBef>
            <a:spcAft>
              <a:spcPct val="35000"/>
            </a:spcAft>
            <a:buNone/>
          </a:pPr>
          <a:r>
            <a:rPr lang="en-US" sz="2000" b="0" i="0" kern="1200" dirty="0"/>
            <a:t>	</a:t>
          </a:r>
          <a:br>
            <a:rPr lang="en-US" sz="2000" kern="1200" dirty="0"/>
          </a:br>
          <a:r>
            <a:rPr lang="en-US" sz="2000" b="0" i="0" kern="1200" dirty="0"/>
            <a:t>•After cleaning up the data, the csv was converted to a </a:t>
          </a:r>
          <a:r>
            <a:rPr lang="en-US" sz="2000" b="0" i="0" kern="1200" dirty="0" err="1"/>
            <a:t>geojson</a:t>
          </a:r>
          <a:r>
            <a:rPr lang="en-US" sz="2000" b="0" i="0" kern="1200" dirty="0"/>
            <a:t> file</a:t>
          </a:r>
          <a:br>
            <a:rPr lang="en-US" sz="1400" kern="1200" dirty="0"/>
          </a:br>
          <a:endParaRPr lang="en-US" sz="1400" kern="1200" dirty="0"/>
        </a:p>
      </dsp:txBody>
      <dsp:txXfrm>
        <a:off x="0" y="1754"/>
        <a:ext cx="9604472" cy="359580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B4709E-680D-4AB0-A51F-79C08EE947BE}">
      <dsp:nvSpPr>
        <dsp:cNvPr id="0" name=""/>
        <dsp:cNvSpPr/>
      </dsp:nvSpPr>
      <dsp:spPr>
        <a:xfrm>
          <a:off x="0" y="1754"/>
          <a:ext cx="961386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4569B72-4BD9-43B8-A84E-1318E936EBB1}">
      <dsp:nvSpPr>
        <dsp:cNvPr id="0" name=""/>
        <dsp:cNvSpPr/>
      </dsp:nvSpPr>
      <dsp:spPr>
        <a:xfrm>
          <a:off x="0" y="1754"/>
          <a:ext cx="9604472" cy="35958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br>
            <a:rPr lang="en-US" sz="1400" kern="1200" dirty="0"/>
          </a:br>
          <a:r>
            <a:rPr lang="en-US" sz="1400" b="0" i="0" kern="1200" dirty="0"/>
            <a:t>• </a:t>
          </a:r>
          <a:r>
            <a:rPr lang="en-US" sz="2000" b="0" i="0" kern="1200" dirty="0"/>
            <a:t>Loaded the data in relational database Postgres</a:t>
          </a:r>
        </a:p>
        <a:p>
          <a:pPr marL="0" lvl="0" indent="0" algn="l" defTabSz="622300">
            <a:lnSpc>
              <a:spcPct val="90000"/>
            </a:lnSpc>
            <a:spcBef>
              <a:spcPct val="0"/>
            </a:spcBef>
            <a:spcAft>
              <a:spcPct val="35000"/>
            </a:spcAft>
            <a:buNone/>
          </a:pPr>
          <a:endParaRPr lang="en-US" sz="2000" b="0" i="0" kern="1200" dirty="0"/>
        </a:p>
        <a:p>
          <a:pPr marL="0" lvl="0" indent="0" algn="l" defTabSz="622300">
            <a:lnSpc>
              <a:spcPct val="90000"/>
            </a:lnSpc>
            <a:spcBef>
              <a:spcPct val="0"/>
            </a:spcBef>
            <a:spcAft>
              <a:spcPct val="35000"/>
            </a:spcAft>
            <a:buNone/>
          </a:pPr>
          <a:r>
            <a:rPr lang="en-US" sz="2000" b="0" i="0" kern="1200" dirty="0"/>
            <a:t>• </a:t>
          </a:r>
          <a:r>
            <a:rPr lang="en-US" sz="2000" kern="1200" dirty="0"/>
            <a:t>Imported </a:t>
          </a:r>
          <a:r>
            <a:rPr lang="en-US" sz="2000" kern="1200" dirty="0" err="1"/>
            <a:t>SQLalchemy</a:t>
          </a:r>
          <a:r>
            <a:rPr lang="en-US" sz="2000" kern="1200" dirty="0"/>
            <a:t> dependency in the </a:t>
          </a:r>
          <a:r>
            <a:rPr lang="en-US" sz="2000" kern="1200" dirty="0" err="1"/>
            <a:t>Jupyter</a:t>
          </a:r>
          <a:r>
            <a:rPr lang="en-US" sz="2000" kern="1200" dirty="0"/>
            <a:t> Notebook, an engine was created that connected to the </a:t>
          </a:r>
          <a:r>
            <a:rPr lang="en-US" sz="2000" kern="1200" dirty="0" err="1"/>
            <a:t>pgAdmin</a:t>
          </a:r>
          <a:r>
            <a:rPr lang="en-US" sz="2000" kern="1200" dirty="0"/>
            <a:t> Data Base, called </a:t>
          </a:r>
          <a:r>
            <a:rPr lang="en-US" sz="2000" kern="1200" dirty="0" err="1"/>
            <a:t>wildfire_db</a:t>
          </a:r>
          <a:endParaRPr lang="en-US" sz="2000" kern="1200" dirty="0"/>
        </a:p>
        <a:p>
          <a:pPr marL="0" lvl="0" indent="0" algn="l" defTabSz="622300">
            <a:lnSpc>
              <a:spcPct val="90000"/>
            </a:lnSpc>
            <a:spcBef>
              <a:spcPct val="0"/>
            </a:spcBef>
            <a:spcAft>
              <a:spcPct val="35000"/>
            </a:spcAft>
            <a:buNone/>
          </a:pPr>
          <a:endParaRPr lang="en-US" sz="2000" b="0" i="0" kern="1200" dirty="0"/>
        </a:p>
        <a:p>
          <a:pPr marL="0" lvl="0" indent="0" algn="l" defTabSz="622300">
            <a:lnSpc>
              <a:spcPct val="90000"/>
            </a:lnSpc>
            <a:spcBef>
              <a:spcPct val="0"/>
            </a:spcBef>
            <a:spcAft>
              <a:spcPct val="35000"/>
            </a:spcAft>
            <a:buNone/>
          </a:pPr>
          <a:r>
            <a:rPr lang="en-US" sz="2000" b="0" i="0" kern="1200" dirty="0"/>
            <a:t>•With pandas, the data frame was exported and stored in </a:t>
          </a:r>
          <a:br>
            <a:rPr lang="en-US" sz="2000" kern="1200" dirty="0"/>
          </a:br>
          <a:r>
            <a:rPr lang="en-US" sz="2000" b="0" i="0" kern="1200" dirty="0"/>
            <a:t>the </a:t>
          </a:r>
          <a:r>
            <a:rPr lang="en-US" sz="2000" b="0" i="0" kern="1200" dirty="0" err="1"/>
            <a:t>wildfire_db</a:t>
          </a:r>
          <a:r>
            <a:rPr lang="en-US" sz="2000" b="0" i="0" kern="1200" dirty="0"/>
            <a:t> data base </a:t>
          </a:r>
        </a:p>
        <a:p>
          <a:pPr marL="0" lvl="0" indent="0" algn="l" defTabSz="622300">
            <a:lnSpc>
              <a:spcPct val="90000"/>
            </a:lnSpc>
            <a:spcBef>
              <a:spcPct val="0"/>
            </a:spcBef>
            <a:spcAft>
              <a:spcPct val="35000"/>
            </a:spcAft>
            <a:buNone/>
          </a:pPr>
          <a:endParaRPr lang="en-US" sz="2000" b="0" i="0" kern="1200" dirty="0"/>
        </a:p>
        <a:p>
          <a:pPr marL="0" lvl="0" indent="0" algn="l" defTabSz="622300">
            <a:lnSpc>
              <a:spcPct val="90000"/>
            </a:lnSpc>
            <a:spcBef>
              <a:spcPct val="0"/>
            </a:spcBef>
            <a:spcAft>
              <a:spcPct val="35000"/>
            </a:spcAft>
            <a:buNone/>
          </a:pPr>
          <a:endParaRPr lang="en-US" sz="2000" b="0" i="0" kern="1200" dirty="0"/>
        </a:p>
        <a:p>
          <a:pPr marL="0" lvl="0" indent="0" algn="l" defTabSz="622300">
            <a:lnSpc>
              <a:spcPct val="90000"/>
            </a:lnSpc>
            <a:spcBef>
              <a:spcPct val="0"/>
            </a:spcBef>
            <a:spcAft>
              <a:spcPct val="35000"/>
            </a:spcAft>
            <a:buNone/>
          </a:pPr>
          <a:r>
            <a:rPr lang="en-US" sz="1400" b="0" i="0" kern="1200" dirty="0"/>
            <a:t> </a:t>
          </a:r>
          <a:br>
            <a:rPr lang="en-US" sz="1800" kern="1200" dirty="0"/>
          </a:br>
          <a:br>
            <a:rPr lang="en-US" sz="1400" kern="1200" dirty="0"/>
          </a:br>
          <a:endParaRPr lang="en-US" sz="1400" kern="1200" dirty="0"/>
        </a:p>
      </dsp:txBody>
      <dsp:txXfrm>
        <a:off x="0" y="1754"/>
        <a:ext cx="9604472" cy="3595806"/>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3A649D-5DC8-D14D-8213-66857B6FFF39}" type="datetimeFigureOut">
              <a:rPr lang="en-US" smtClean="0"/>
              <a:t>10/8/2021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68D1E1-4CC2-364D-842A-C18C0C12587A}" type="slidenum">
              <a:rPr lang="en-US" smtClean="0"/>
              <a:t>‹#›</a:t>
            </a:fld>
            <a:endParaRPr lang="en-US"/>
          </a:p>
        </p:txBody>
      </p:sp>
    </p:spTree>
    <p:extLst>
      <p:ext uri="{BB962C8B-B14F-4D97-AF65-F5344CB8AC3E}">
        <p14:creationId xmlns:p14="http://schemas.microsoft.com/office/powerpoint/2010/main" val="28061902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8CC4C1C-9EDD-41B8-B30E-C097AFFA2C9C}" type="datetimeFigureOut">
              <a:rPr lang="en-US" smtClean="0"/>
              <a:t>10/8/2021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55346" y="2750337"/>
            <a:ext cx="1171888" cy="1356442"/>
          </a:xfrm>
        </p:spPr>
        <p:txBody>
          <a:bodyPr/>
          <a:lstStyle/>
          <a:p>
            <a:fld id="{66045CB8-28E9-4D84-A1AB-93097D548D7F}" type="slidenum">
              <a:rPr lang="en-US" smtClean="0"/>
              <a:t>‹#›</a:t>
            </a:fld>
            <a:endParaRPr lang="en-US"/>
          </a:p>
        </p:txBody>
      </p:sp>
    </p:spTree>
    <p:extLst>
      <p:ext uri="{BB962C8B-B14F-4D97-AF65-F5344CB8AC3E}">
        <p14:creationId xmlns:p14="http://schemas.microsoft.com/office/powerpoint/2010/main" val="391458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CC4C1C-9EDD-41B8-B30E-C097AFFA2C9C}" type="datetimeFigureOut">
              <a:rPr lang="en-US" smtClean="0"/>
              <a:t>10/8/2021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309"/>
            <a:ext cx="1154151" cy="1090789"/>
          </a:xfrm>
        </p:spPr>
        <p:txBody>
          <a:bodyPr/>
          <a:lstStyle/>
          <a:p>
            <a:fld id="{66045CB8-28E9-4D84-A1AB-93097D548D7F}" type="slidenum">
              <a:rPr lang="en-US" smtClean="0"/>
              <a:t>‹#›</a:t>
            </a:fld>
            <a:endParaRPr lang="en-US"/>
          </a:p>
        </p:txBody>
      </p:sp>
    </p:spTree>
    <p:extLst>
      <p:ext uri="{BB962C8B-B14F-4D97-AF65-F5344CB8AC3E}">
        <p14:creationId xmlns:p14="http://schemas.microsoft.com/office/powerpoint/2010/main" val="294381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CC4C1C-9EDD-41B8-B30E-C097AFFA2C9C}" type="datetimeFigureOut">
              <a:rPr lang="en-US" smtClean="0"/>
              <a:t>10/8/2021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615"/>
            <a:ext cx="1154151" cy="1090789"/>
          </a:xfrm>
        </p:spPr>
        <p:txBody>
          <a:bodyPr/>
          <a:lstStyle/>
          <a:p>
            <a:fld id="{66045CB8-28E9-4D84-A1AB-93097D548D7F}" type="slidenum">
              <a:rPr lang="en-US" smtClean="0"/>
              <a:t>‹#›</a:t>
            </a:fld>
            <a:endParaRPr lang="en-US"/>
          </a:p>
        </p:txBody>
      </p:sp>
    </p:spTree>
    <p:extLst>
      <p:ext uri="{BB962C8B-B14F-4D97-AF65-F5344CB8AC3E}">
        <p14:creationId xmlns:p14="http://schemas.microsoft.com/office/powerpoint/2010/main" val="11195784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CC4C1C-9EDD-41B8-B30E-C097AFFA2C9C}" type="datetimeFigureOut">
              <a:rPr lang="en-US" smtClean="0"/>
              <a:t>10/8/2021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66045CB8-28E9-4D84-A1AB-93097D548D7F}" type="slidenum">
              <a:rPr lang="en-US" smtClean="0"/>
              <a:t>‹#›</a:t>
            </a:fld>
            <a:endParaRPr lang="en-US"/>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27943720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CC4C1C-9EDD-41B8-B30E-C097AFFA2C9C}" type="datetimeFigureOut">
              <a:rPr lang="en-US" smtClean="0"/>
              <a:t>10/8/2021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66045CB8-28E9-4D84-A1AB-93097D548D7F}" type="slidenum">
              <a:rPr lang="en-US" smtClean="0"/>
              <a:t>‹#›</a:t>
            </a:fld>
            <a:endParaRPr lang="en-US"/>
          </a:p>
        </p:txBody>
      </p:sp>
    </p:spTree>
    <p:extLst>
      <p:ext uri="{BB962C8B-B14F-4D97-AF65-F5344CB8AC3E}">
        <p14:creationId xmlns:p14="http://schemas.microsoft.com/office/powerpoint/2010/main" val="6478114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8CC4C1C-9EDD-41B8-B30E-C097AFFA2C9C}" type="datetimeFigureOut">
              <a:rPr lang="en-US" smtClean="0"/>
              <a:t>10/8/2021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6045CB8-28E9-4D84-A1AB-93097D548D7F}" type="slidenum">
              <a:rPr lang="en-US" smtClean="0"/>
              <a:t>‹#›</a:t>
            </a:fld>
            <a:endParaRPr lang="en-US"/>
          </a:p>
        </p:txBody>
      </p:sp>
    </p:spTree>
    <p:extLst>
      <p:ext uri="{BB962C8B-B14F-4D97-AF65-F5344CB8AC3E}">
        <p14:creationId xmlns:p14="http://schemas.microsoft.com/office/powerpoint/2010/main" val="31496904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8CC4C1C-9EDD-41B8-B30E-C097AFFA2C9C}" type="datetimeFigureOut">
              <a:rPr lang="en-US" smtClean="0"/>
              <a:t>10/8/2021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6045CB8-28E9-4D84-A1AB-93097D548D7F}" type="slidenum">
              <a:rPr lang="en-US" smtClean="0"/>
              <a:t>‹#›</a:t>
            </a:fld>
            <a:endParaRPr lang="en-US"/>
          </a:p>
        </p:txBody>
      </p:sp>
    </p:spTree>
    <p:extLst>
      <p:ext uri="{BB962C8B-B14F-4D97-AF65-F5344CB8AC3E}">
        <p14:creationId xmlns:p14="http://schemas.microsoft.com/office/powerpoint/2010/main" val="26433244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CC4C1C-9EDD-41B8-B30E-C097AFFA2C9C}" type="datetimeFigureOut">
              <a:rPr lang="en-US" smtClean="0"/>
              <a:t>10/8/2021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045CB8-28E9-4D84-A1AB-93097D548D7F}" type="slidenum">
              <a:rPr lang="en-US" smtClean="0"/>
              <a:t>‹#›</a:t>
            </a:fld>
            <a:endParaRPr lang="en-US"/>
          </a:p>
        </p:txBody>
      </p:sp>
    </p:spTree>
    <p:extLst>
      <p:ext uri="{BB962C8B-B14F-4D97-AF65-F5344CB8AC3E}">
        <p14:creationId xmlns:p14="http://schemas.microsoft.com/office/powerpoint/2010/main" val="37060276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B8CC4C1C-9EDD-41B8-B30E-C097AFFA2C9C}" type="datetimeFigureOut">
              <a:rPr lang="en-US" smtClean="0"/>
              <a:t>10/8/2021</a:t>
            </a:fld>
            <a:endParaRPr lang="en-US"/>
          </a:p>
        </p:txBody>
      </p:sp>
      <p:sp>
        <p:nvSpPr>
          <p:cNvPr id="5" name="Footer Placeholder 4"/>
          <p:cNvSpPr>
            <a:spLocks noGrp="1"/>
          </p:cNvSpPr>
          <p:nvPr>
            <p:ph type="ftr" sz="quarter" idx="11"/>
          </p:nvPr>
        </p:nvSpPr>
        <p:spPr>
          <a:xfrm>
            <a:off x="680321" y="5936188"/>
            <a:ext cx="6126805" cy="365125"/>
          </a:xfrm>
        </p:spPr>
        <p:txBody>
          <a:bodyPr/>
          <a:lstStyle/>
          <a:p>
            <a:endParaRPr lang="en-US"/>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6045CB8-28E9-4D84-A1AB-93097D548D7F}" type="slidenum">
              <a:rPr lang="en-US" smtClean="0"/>
              <a:t>‹#›</a:t>
            </a:fld>
            <a:endParaRPr lang="en-US"/>
          </a:p>
        </p:txBody>
      </p:sp>
    </p:spTree>
    <p:extLst>
      <p:ext uri="{BB962C8B-B14F-4D97-AF65-F5344CB8AC3E}">
        <p14:creationId xmlns:p14="http://schemas.microsoft.com/office/powerpoint/2010/main" val="33555573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CC4C1C-9EDD-41B8-B30E-C097AFFA2C9C}" type="datetimeFigureOut">
              <a:rPr lang="en-US" smtClean="0"/>
              <a:t>10/8/2021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045CB8-28E9-4D84-A1AB-93097D548D7F}" type="slidenum">
              <a:rPr lang="en-US" smtClean="0"/>
              <a:t>‹#›</a:t>
            </a:fld>
            <a:endParaRPr lang="en-US"/>
          </a:p>
        </p:txBody>
      </p:sp>
    </p:spTree>
    <p:extLst>
      <p:ext uri="{BB962C8B-B14F-4D97-AF65-F5344CB8AC3E}">
        <p14:creationId xmlns:p14="http://schemas.microsoft.com/office/powerpoint/2010/main" val="41198360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CC4C1C-9EDD-41B8-B30E-C097AFFA2C9C}" type="datetimeFigureOut">
              <a:rPr lang="en-US" smtClean="0"/>
              <a:t>10/8/2021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729455" y="2869895"/>
            <a:ext cx="1154151" cy="1090789"/>
          </a:xfrm>
        </p:spPr>
        <p:txBody>
          <a:bodyPr/>
          <a:lstStyle/>
          <a:p>
            <a:fld id="{66045CB8-28E9-4D84-A1AB-93097D548D7F}" type="slidenum">
              <a:rPr lang="en-US" smtClean="0"/>
              <a:t>‹#›</a:t>
            </a:fld>
            <a:endParaRPr lang="en-US"/>
          </a:p>
        </p:txBody>
      </p:sp>
    </p:spTree>
    <p:extLst>
      <p:ext uri="{BB962C8B-B14F-4D97-AF65-F5344CB8AC3E}">
        <p14:creationId xmlns:p14="http://schemas.microsoft.com/office/powerpoint/2010/main" val="22765415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8CC4C1C-9EDD-41B8-B30E-C097AFFA2C9C}" type="datetimeFigureOut">
              <a:rPr lang="en-US" smtClean="0"/>
              <a:t>10/8/2021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045CB8-28E9-4D84-A1AB-93097D548D7F}" type="slidenum">
              <a:rPr lang="en-US" smtClean="0"/>
              <a:t>‹#›</a:t>
            </a:fld>
            <a:endParaRPr lang="en-US"/>
          </a:p>
        </p:txBody>
      </p:sp>
    </p:spTree>
    <p:extLst>
      <p:ext uri="{BB962C8B-B14F-4D97-AF65-F5344CB8AC3E}">
        <p14:creationId xmlns:p14="http://schemas.microsoft.com/office/powerpoint/2010/main" val="40916717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8CC4C1C-9EDD-41B8-B30E-C097AFFA2C9C}" type="datetimeFigureOut">
              <a:rPr lang="en-US" smtClean="0"/>
              <a:t>10/8/2021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6045CB8-28E9-4D84-A1AB-93097D548D7F}" type="slidenum">
              <a:rPr lang="en-US" smtClean="0"/>
              <a:t>‹#›</a:t>
            </a:fld>
            <a:endParaRPr lang="en-US"/>
          </a:p>
        </p:txBody>
      </p:sp>
    </p:spTree>
    <p:extLst>
      <p:ext uri="{BB962C8B-B14F-4D97-AF65-F5344CB8AC3E}">
        <p14:creationId xmlns:p14="http://schemas.microsoft.com/office/powerpoint/2010/main" val="2184367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8CC4C1C-9EDD-41B8-B30E-C097AFFA2C9C}" type="datetimeFigureOut">
              <a:rPr lang="en-US" smtClean="0"/>
              <a:t>10/8/2021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6045CB8-28E9-4D84-A1AB-93097D548D7F}" type="slidenum">
              <a:rPr lang="en-US" smtClean="0"/>
              <a:t>‹#›</a:t>
            </a:fld>
            <a:endParaRPr lang="en-US"/>
          </a:p>
        </p:txBody>
      </p:sp>
    </p:spTree>
    <p:extLst>
      <p:ext uri="{BB962C8B-B14F-4D97-AF65-F5344CB8AC3E}">
        <p14:creationId xmlns:p14="http://schemas.microsoft.com/office/powerpoint/2010/main" val="4129598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B8CC4C1C-9EDD-41B8-B30E-C097AFFA2C9C}" type="datetimeFigureOut">
              <a:rPr lang="en-US" smtClean="0"/>
              <a:t>10/8/2021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6045CB8-28E9-4D84-A1AB-93097D548D7F}" type="slidenum">
              <a:rPr lang="en-US" smtClean="0"/>
              <a:t>‹#›</a:t>
            </a:fld>
            <a:endParaRPr lang="en-US"/>
          </a:p>
        </p:txBody>
      </p:sp>
    </p:spTree>
    <p:extLst>
      <p:ext uri="{BB962C8B-B14F-4D97-AF65-F5344CB8AC3E}">
        <p14:creationId xmlns:p14="http://schemas.microsoft.com/office/powerpoint/2010/main" val="42416991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CC4C1C-9EDD-41B8-B30E-C097AFFA2C9C}" type="datetimeFigureOut">
              <a:rPr lang="en-US" smtClean="0"/>
              <a:t>10/8/2021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045CB8-28E9-4D84-A1AB-93097D548D7F}" type="slidenum">
              <a:rPr lang="en-US" smtClean="0"/>
              <a:t>‹#›</a:t>
            </a:fld>
            <a:endParaRPr lang="en-US"/>
          </a:p>
        </p:txBody>
      </p:sp>
    </p:spTree>
    <p:extLst>
      <p:ext uri="{BB962C8B-B14F-4D97-AF65-F5344CB8AC3E}">
        <p14:creationId xmlns:p14="http://schemas.microsoft.com/office/powerpoint/2010/main" val="37850523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CC4C1C-9EDD-41B8-B30E-C097AFFA2C9C}" type="datetimeFigureOut">
              <a:rPr lang="en-US" smtClean="0"/>
              <a:t>10/8/2021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045CB8-28E9-4D84-A1AB-93097D548D7F}" type="slidenum">
              <a:rPr lang="en-US" smtClean="0"/>
              <a:t>‹#›</a:t>
            </a:fld>
            <a:endParaRPr lang="en-US"/>
          </a:p>
        </p:txBody>
      </p:sp>
    </p:spTree>
    <p:extLst>
      <p:ext uri="{BB962C8B-B14F-4D97-AF65-F5344CB8AC3E}">
        <p14:creationId xmlns:p14="http://schemas.microsoft.com/office/powerpoint/2010/main" val="1311062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8CC4C1C-9EDD-41B8-B30E-C097AFFA2C9C}" type="datetimeFigureOut">
              <a:rPr lang="en-US" smtClean="0"/>
              <a:t>10/8/2021</a:t>
            </a:fld>
            <a:endParaRPr lang="en-US"/>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6045CB8-28E9-4D84-A1AB-93097D548D7F}" type="slidenum">
              <a:rPr lang="en-US" smtClean="0"/>
              <a:t>‹#›</a:t>
            </a:fld>
            <a:endParaRPr lang="en-US"/>
          </a:p>
        </p:txBody>
      </p:sp>
    </p:spTree>
    <p:extLst>
      <p:ext uri="{BB962C8B-B14F-4D97-AF65-F5344CB8AC3E}">
        <p14:creationId xmlns:p14="http://schemas.microsoft.com/office/powerpoint/2010/main" val="136573723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4.gif"/><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4.gif"/><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4.gif"/><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4.gif"/><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39000">
              <a:schemeClr val="accent1">
                <a:lumMod val="60000"/>
                <a:lumOff val="40000"/>
              </a:schemeClr>
            </a:gs>
            <a:gs pos="67000">
              <a:schemeClr val="bg2">
                <a:shade val="100000"/>
                <a:hueMod val="100000"/>
                <a:satMod val="110000"/>
                <a:lumMod val="130000"/>
              </a:schemeClr>
            </a:gs>
            <a:gs pos="93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F94536D-7D1D-467F-A7B6-404CF3965895}"/>
              </a:ext>
            </a:extLst>
          </p:cNvPr>
          <p:cNvSpPr>
            <a:spLocks noGrp="1"/>
          </p:cNvSpPr>
          <p:nvPr>
            <p:ph type="subTitle" idx="1"/>
          </p:nvPr>
        </p:nvSpPr>
        <p:spPr>
          <a:xfrm>
            <a:off x="470342" y="4411795"/>
            <a:ext cx="8144134" cy="1117687"/>
          </a:xfrm>
          <a:solidFill>
            <a:schemeClr val="bg2"/>
          </a:solidFill>
          <a:scene3d>
            <a:camera prst="orthographicFront"/>
            <a:lightRig rig="threePt" dir="t"/>
          </a:scene3d>
          <a:sp3d>
            <a:bevelT prst="convex"/>
          </a:sp3d>
        </p:spPr>
        <p:txBody>
          <a:bodyPr>
            <a:normAutofit/>
          </a:bodyPr>
          <a:lstStyle/>
          <a:p>
            <a:pPr algn="ctr"/>
            <a:r>
              <a:rPr lang="en-US" sz="2400" dirty="0">
                <a:solidFill>
                  <a:schemeClr val="accent1">
                    <a:lumMod val="60000"/>
                    <a:lumOff val="40000"/>
                  </a:schemeClr>
                </a:solidFill>
              </a:rPr>
              <a:t>An interactive Wildfire dashboard created by:</a:t>
            </a:r>
          </a:p>
          <a:p>
            <a:pPr algn="ctr"/>
            <a:r>
              <a:rPr lang="en-US" sz="2400" dirty="0">
                <a:solidFill>
                  <a:schemeClr val="accent1">
                    <a:lumMod val="60000"/>
                    <a:lumOff val="40000"/>
                  </a:schemeClr>
                </a:solidFill>
              </a:rPr>
              <a:t>Ranjani, Novak, </a:t>
            </a:r>
            <a:r>
              <a:rPr lang="en-US" sz="2400" dirty="0" err="1">
                <a:solidFill>
                  <a:schemeClr val="accent1">
                    <a:lumMod val="60000"/>
                    <a:lumOff val="40000"/>
                  </a:schemeClr>
                </a:solidFill>
              </a:rPr>
              <a:t>Saiana</a:t>
            </a:r>
            <a:r>
              <a:rPr lang="en-US" sz="2400" dirty="0">
                <a:solidFill>
                  <a:schemeClr val="accent1">
                    <a:lumMod val="60000"/>
                    <a:lumOff val="40000"/>
                  </a:schemeClr>
                </a:solidFill>
              </a:rPr>
              <a:t>, David</a:t>
            </a:r>
          </a:p>
          <a:p>
            <a:pPr algn="ctr"/>
            <a:endParaRPr lang="en-US" sz="2400" dirty="0">
              <a:solidFill>
                <a:schemeClr val="accent1">
                  <a:lumMod val="60000"/>
                  <a:lumOff val="40000"/>
                </a:schemeClr>
              </a:solidFill>
            </a:endParaRPr>
          </a:p>
        </p:txBody>
      </p:sp>
      <p:sp>
        <p:nvSpPr>
          <p:cNvPr id="4" name="Rectangle 3">
            <a:extLst>
              <a:ext uri="{FF2B5EF4-FFF2-40B4-BE49-F238E27FC236}">
                <a16:creationId xmlns:a16="http://schemas.microsoft.com/office/drawing/2014/main" id="{822E5F26-DEBD-4421-AFA4-3B8262477CD9}"/>
              </a:ext>
            </a:extLst>
          </p:cNvPr>
          <p:cNvSpPr/>
          <p:nvPr/>
        </p:nvSpPr>
        <p:spPr>
          <a:xfrm>
            <a:off x="2302854" y="2731180"/>
            <a:ext cx="4479111" cy="1200329"/>
          </a:xfrm>
          <a:prstGeom prst="rect">
            <a:avLst/>
          </a:prstGeom>
          <a:noFill/>
        </p:spPr>
        <p:txBody>
          <a:bodyPr wrap="none" lIns="91440" tIns="45720" rIns="91440" bIns="45720">
            <a:spAutoFit/>
            <a:scene3d>
              <a:camera prst="orthographicFront"/>
              <a:lightRig rig="threePt" dir="t"/>
            </a:scene3d>
            <a:sp3d extrusionH="57150">
              <a:bevelT w="38100" h="38100" prst="convex"/>
            </a:sp3d>
          </a:bodyPr>
          <a:lstStyle/>
          <a:p>
            <a:pPr algn="ctr"/>
            <a:r>
              <a:rPr lang="en-US" sz="7200" dirty="0">
                <a:ln w="0"/>
                <a:solidFill>
                  <a:schemeClr val="accent1"/>
                </a:solidFill>
                <a:effectLst>
                  <a:outerShdw blurRad="38100" dist="25400" dir="5400000" algn="ctr" rotWithShape="0">
                    <a:srgbClr val="6E747A">
                      <a:alpha val="43000"/>
                    </a:srgbClr>
                  </a:outerShdw>
                  <a:reflection blurRad="6350" stA="55000" endA="300" endPos="45500" dir="5400000" sy="-100000" algn="bl" rotWithShape="0"/>
                </a:effectLst>
              </a:rPr>
              <a:t>WILDFIRES</a:t>
            </a:r>
          </a:p>
        </p:txBody>
      </p:sp>
      <p:pic>
        <p:nvPicPr>
          <p:cNvPr id="7" name="Picture 6">
            <a:extLst>
              <a:ext uri="{FF2B5EF4-FFF2-40B4-BE49-F238E27FC236}">
                <a16:creationId xmlns:a16="http://schemas.microsoft.com/office/drawing/2014/main" id="{846D127F-8DAB-4065-AE43-4A1EE3B8DB51}"/>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0" y="2616693"/>
            <a:ext cx="8948691" cy="1624614"/>
          </a:xfrm>
          <a:prstGeom prst="rect">
            <a:avLst/>
          </a:prstGeom>
          <a:effectLst>
            <a:softEdge rad="0"/>
          </a:effectLst>
        </p:spPr>
      </p:pic>
    </p:spTree>
    <p:extLst>
      <p:ext uri="{BB962C8B-B14F-4D97-AF65-F5344CB8AC3E}">
        <p14:creationId xmlns:p14="http://schemas.microsoft.com/office/powerpoint/2010/main" val="3604713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E2DA11A-088B-4D3E-AD56-D3F500896A2E}"/>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0" y="643354"/>
            <a:ext cx="10440140" cy="1376039"/>
          </a:xfrm>
          <a:prstGeom prst="rect">
            <a:avLst/>
          </a:prstGeom>
        </p:spPr>
      </p:pic>
      <p:sp>
        <p:nvSpPr>
          <p:cNvPr id="5" name="Rectangle 4">
            <a:extLst>
              <a:ext uri="{FF2B5EF4-FFF2-40B4-BE49-F238E27FC236}">
                <a16:creationId xmlns:a16="http://schemas.microsoft.com/office/drawing/2014/main" id="{294BBB6C-DEB9-2946-8E60-333AAF355C46}"/>
              </a:ext>
            </a:extLst>
          </p:cNvPr>
          <p:cNvSpPr/>
          <p:nvPr/>
        </p:nvSpPr>
        <p:spPr>
          <a:xfrm>
            <a:off x="-553392" y="686251"/>
            <a:ext cx="11546944" cy="1015663"/>
          </a:xfrm>
          <a:prstGeom prst="rect">
            <a:avLst/>
          </a:prstGeom>
          <a:noFill/>
        </p:spPr>
        <p:txBody>
          <a:bodyPr wrap="square" lIns="91440" tIns="45720" rIns="91440" bIns="45720">
            <a:spAutoFit/>
            <a:scene3d>
              <a:camera prst="orthographicFront"/>
              <a:lightRig rig="threePt" dir="t"/>
            </a:scene3d>
            <a:sp3d extrusionH="57150">
              <a:bevelT w="38100" h="38100" prst="convex"/>
            </a:sp3d>
          </a:bodyPr>
          <a:lstStyle/>
          <a:p>
            <a:pPr algn="ctr"/>
            <a:r>
              <a:rPr lang="en-US" sz="6000" dirty="0">
                <a:ln w="0"/>
                <a:solidFill>
                  <a:schemeClr val="accent1"/>
                </a:solidFill>
                <a:effectLst>
                  <a:outerShdw blurRad="38100" dist="25400" dir="5400000" algn="ctr" rotWithShape="0">
                    <a:srgbClr val="6E747A">
                      <a:alpha val="43000"/>
                    </a:srgbClr>
                  </a:outerShdw>
                  <a:reflection blurRad="6350" stA="55000" endA="300" endPos="45500" dir="5400000" sy="-100000" algn="bl" rotWithShape="0"/>
                </a:effectLst>
              </a:rPr>
              <a:t>Wildfires by State</a:t>
            </a:r>
          </a:p>
        </p:txBody>
      </p:sp>
      <p:sp>
        <p:nvSpPr>
          <p:cNvPr id="9" name="TextBox 8">
            <a:extLst>
              <a:ext uri="{FF2B5EF4-FFF2-40B4-BE49-F238E27FC236}">
                <a16:creationId xmlns:a16="http://schemas.microsoft.com/office/drawing/2014/main" id="{9FC04C61-00BB-554B-A02E-1DA00949E6BF}"/>
              </a:ext>
            </a:extLst>
          </p:cNvPr>
          <p:cNvSpPr txBox="1"/>
          <p:nvPr/>
        </p:nvSpPr>
        <p:spPr>
          <a:xfrm>
            <a:off x="5470359" y="2273441"/>
            <a:ext cx="6384757" cy="3046988"/>
          </a:xfrm>
          <a:prstGeom prst="rect">
            <a:avLst/>
          </a:prstGeom>
          <a:noFill/>
        </p:spPr>
        <p:txBody>
          <a:bodyPr wrap="square" rtlCol="0">
            <a:spAutoFit/>
          </a:bodyPr>
          <a:lstStyle/>
          <a:p>
            <a:pPr marL="285750" indent="-285750">
              <a:buFont typeface="Arial" panose="020B0604020202020204" pitchFamily="34" charset="0"/>
              <a:buChar char="•"/>
            </a:pPr>
            <a:r>
              <a:rPr lang="en-CA" sz="2400" dirty="0"/>
              <a:t>Grouping by state, it can be concluded that majority of wildfire incidents happen in a couple of states, with Montana, Idaho, and Arizona being on the top of the list</a:t>
            </a:r>
          </a:p>
          <a:p>
            <a:r>
              <a:rPr lang="en-CA" sz="2400" dirty="0"/>
              <a:t> </a:t>
            </a:r>
          </a:p>
          <a:p>
            <a:pPr marL="285750" indent="-285750">
              <a:buFont typeface="Arial" panose="020B0604020202020204" pitchFamily="34" charset="0"/>
              <a:buChar char="•"/>
            </a:pPr>
            <a:r>
              <a:rPr lang="en-CA" sz="2400" dirty="0"/>
              <a:t>Surprisingly, California comes in fourth, with Montana having more than twice the amount of incidents</a:t>
            </a:r>
          </a:p>
        </p:txBody>
      </p:sp>
      <p:pic>
        <p:nvPicPr>
          <p:cNvPr id="7" name="Content Placeholder 6" descr="Chart, bar chart, funnel chart&#10;&#10;Description automatically generated">
            <a:extLst>
              <a:ext uri="{FF2B5EF4-FFF2-40B4-BE49-F238E27FC236}">
                <a16:creationId xmlns:a16="http://schemas.microsoft.com/office/drawing/2014/main" id="{A3F60542-EC02-9244-A624-A7330D403C7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2296" y="2062290"/>
            <a:ext cx="4684294" cy="4627268"/>
          </a:xfrm>
        </p:spPr>
      </p:pic>
    </p:spTree>
    <p:extLst>
      <p:ext uri="{BB962C8B-B14F-4D97-AF65-F5344CB8AC3E}">
        <p14:creationId xmlns:p14="http://schemas.microsoft.com/office/powerpoint/2010/main" val="2135474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E2DA11A-088B-4D3E-AD56-D3F500896A2E}"/>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0" y="643354"/>
            <a:ext cx="10440140" cy="1376039"/>
          </a:xfrm>
          <a:prstGeom prst="rect">
            <a:avLst/>
          </a:prstGeom>
        </p:spPr>
      </p:pic>
      <p:sp>
        <p:nvSpPr>
          <p:cNvPr id="5" name="Rectangle 4">
            <a:extLst>
              <a:ext uri="{FF2B5EF4-FFF2-40B4-BE49-F238E27FC236}">
                <a16:creationId xmlns:a16="http://schemas.microsoft.com/office/drawing/2014/main" id="{294BBB6C-DEB9-2946-8E60-333AAF355C46}"/>
              </a:ext>
            </a:extLst>
          </p:cNvPr>
          <p:cNvSpPr/>
          <p:nvPr/>
        </p:nvSpPr>
        <p:spPr>
          <a:xfrm>
            <a:off x="-553392" y="686251"/>
            <a:ext cx="11546944" cy="1015663"/>
          </a:xfrm>
          <a:prstGeom prst="rect">
            <a:avLst/>
          </a:prstGeom>
          <a:noFill/>
        </p:spPr>
        <p:txBody>
          <a:bodyPr wrap="square" lIns="91440" tIns="45720" rIns="91440" bIns="45720">
            <a:spAutoFit/>
            <a:scene3d>
              <a:camera prst="orthographicFront"/>
              <a:lightRig rig="threePt" dir="t"/>
            </a:scene3d>
            <a:sp3d extrusionH="57150">
              <a:bevelT w="38100" h="38100" prst="convex"/>
            </a:sp3d>
          </a:bodyPr>
          <a:lstStyle/>
          <a:p>
            <a:pPr algn="ctr"/>
            <a:r>
              <a:rPr lang="en-US" sz="6000" dirty="0">
                <a:ln w="0"/>
                <a:solidFill>
                  <a:schemeClr val="accent1"/>
                </a:solidFill>
                <a:effectLst>
                  <a:outerShdw blurRad="38100" dist="25400" dir="5400000" algn="ctr" rotWithShape="0">
                    <a:srgbClr val="6E747A">
                      <a:alpha val="43000"/>
                    </a:srgbClr>
                  </a:outerShdw>
                  <a:reflection blurRad="6350" stA="55000" endA="300" endPos="45500" dir="5400000" sy="-100000" algn="bl" rotWithShape="0"/>
                </a:effectLst>
              </a:rPr>
              <a:t>Fire Duration vs Acres Burned</a:t>
            </a:r>
          </a:p>
        </p:txBody>
      </p:sp>
      <p:sp>
        <p:nvSpPr>
          <p:cNvPr id="11" name="TextBox 10">
            <a:extLst>
              <a:ext uri="{FF2B5EF4-FFF2-40B4-BE49-F238E27FC236}">
                <a16:creationId xmlns:a16="http://schemas.microsoft.com/office/drawing/2014/main" id="{A159BB4D-FD6D-ED46-80F9-68570C56517F}"/>
              </a:ext>
            </a:extLst>
          </p:cNvPr>
          <p:cNvSpPr txBox="1"/>
          <p:nvPr/>
        </p:nvSpPr>
        <p:spPr>
          <a:xfrm>
            <a:off x="5199737" y="2358189"/>
            <a:ext cx="6047873" cy="3785652"/>
          </a:xfrm>
          <a:prstGeom prst="rect">
            <a:avLst/>
          </a:prstGeom>
          <a:noFill/>
        </p:spPr>
        <p:txBody>
          <a:bodyPr wrap="square" rtlCol="0">
            <a:spAutoFit/>
          </a:bodyPr>
          <a:lstStyle/>
          <a:p>
            <a:pPr marL="285750" indent="-285750">
              <a:buFont typeface="Arial" panose="020B0604020202020204" pitchFamily="34" charset="0"/>
              <a:buChar char="•"/>
            </a:pPr>
            <a:r>
              <a:rPr lang="en-CA" sz="2400" dirty="0"/>
              <a:t>Wildfires burned more acres the longer the duration of the fire in the beginning stage of the fire. Most of the fires, after around 20 days, were subdued and under control with only a handful still increasing in the size of acres burned </a:t>
            </a:r>
          </a:p>
          <a:p>
            <a:pPr marL="285750" indent="-285750">
              <a:buFont typeface="Arial" panose="020B0604020202020204" pitchFamily="34" charset="0"/>
              <a:buChar char="•"/>
            </a:pPr>
            <a:endParaRPr lang="en-CA" sz="2400" dirty="0"/>
          </a:p>
          <a:p>
            <a:pPr marL="285750" indent="-285750">
              <a:buFont typeface="Arial" panose="020B0604020202020204" pitchFamily="34" charset="0"/>
              <a:buChar char="•"/>
            </a:pPr>
            <a:r>
              <a:rPr lang="en-CA" sz="2400" dirty="0"/>
              <a:t>After 100 days, all fires in our dataset were under control with minimal burning</a:t>
            </a:r>
          </a:p>
        </p:txBody>
      </p:sp>
      <p:pic>
        <p:nvPicPr>
          <p:cNvPr id="8" name="Content Placeholder 7" descr="Chart, scatter chart&#10;&#10;Description automatically generated">
            <a:extLst>
              <a:ext uri="{FF2B5EF4-FFF2-40B4-BE49-F238E27FC236}">
                <a16:creationId xmlns:a16="http://schemas.microsoft.com/office/drawing/2014/main" id="{AD364899-31B6-494D-8FD6-5BD0CEB9A09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8337" y="2062290"/>
            <a:ext cx="4704640" cy="4704640"/>
          </a:xfrm>
        </p:spPr>
      </p:pic>
    </p:spTree>
    <p:extLst>
      <p:ext uri="{BB962C8B-B14F-4D97-AF65-F5344CB8AC3E}">
        <p14:creationId xmlns:p14="http://schemas.microsoft.com/office/powerpoint/2010/main" val="27128838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E2DA11A-088B-4D3E-AD56-D3F500896A2E}"/>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0" y="643354"/>
            <a:ext cx="10440140" cy="1376039"/>
          </a:xfrm>
          <a:prstGeom prst="rect">
            <a:avLst/>
          </a:prstGeom>
        </p:spPr>
      </p:pic>
      <p:sp>
        <p:nvSpPr>
          <p:cNvPr id="5" name="Rectangle 4">
            <a:extLst>
              <a:ext uri="{FF2B5EF4-FFF2-40B4-BE49-F238E27FC236}">
                <a16:creationId xmlns:a16="http://schemas.microsoft.com/office/drawing/2014/main" id="{294BBB6C-DEB9-2946-8E60-333AAF355C46}"/>
              </a:ext>
            </a:extLst>
          </p:cNvPr>
          <p:cNvSpPr/>
          <p:nvPr/>
        </p:nvSpPr>
        <p:spPr>
          <a:xfrm>
            <a:off x="-553392" y="686251"/>
            <a:ext cx="11546944" cy="1015663"/>
          </a:xfrm>
          <a:prstGeom prst="rect">
            <a:avLst/>
          </a:prstGeom>
          <a:noFill/>
        </p:spPr>
        <p:txBody>
          <a:bodyPr wrap="square" lIns="91440" tIns="45720" rIns="91440" bIns="45720">
            <a:spAutoFit/>
            <a:scene3d>
              <a:camera prst="orthographicFront"/>
              <a:lightRig rig="threePt" dir="t"/>
            </a:scene3d>
            <a:sp3d extrusionH="57150">
              <a:bevelT w="38100" h="38100" prst="convex"/>
            </a:sp3d>
          </a:bodyPr>
          <a:lstStyle/>
          <a:p>
            <a:pPr algn="ctr"/>
            <a:r>
              <a:rPr lang="en-US" sz="6000" dirty="0">
                <a:ln w="0"/>
                <a:solidFill>
                  <a:schemeClr val="accent1"/>
                </a:solidFill>
                <a:effectLst>
                  <a:outerShdw blurRad="38100" dist="25400" dir="5400000" algn="ctr" rotWithShape="0">
                    <a:srgbClr val="6E747A">
                      <a:alpha val="43000"/>
                    </a:srgbClr>
                  </a:outerShdw>
                  <a:reflection blurRad="6350" stA="55000" endA="300" endPos="45500" dir="5400000" sy="-100000" algn="bl" rotWithShape="0"/>
                </a:effectLst>
              </a:rPr>
              <a:t>Folium Map for Fire Duration</a:t>
            </a:r>
          </a:p>
        </p:txBody>
      </p:sp>
      <p:sp>
        <p:nvSpPr>
          <p:cNvPr id="11" name="TextBox 10">
            <a:extLst>
              <a:ext uri="{FF2B5EF4-FFF2-40B4-BE49-F238E27FC236}">
                <a16:creationId xmlns:a16="http://schemas.microsoft.com/office/drawing/2014/main" id="{A159BB4D-FD6D-ED46-80F9-68570C56517F}"/>
              </a:ext>
            </a:extLst>
          </p:cNvPr>
          <p:cNvSpPr txBox="1"/>
          <p:nvPr/>
        </p:nvSpPr>
        <p:spPr>
          <a:xfrm>
            <a:off x="5478412" y="2288521"/>
            <a:ext cx="6047873" cy="3046988"/>
          </a:xfrm>
          <a:prstGeom prst="rect">
            <a:avLst/>
          </a:prstGeom>
          <a:noFill/>
        </p:spPr>
        <p:txBody>
          <a:bodyPr wrap="square" rtlCol="0">
            <a:spAutoFit/>
          </a:bodyPr>
          <a:lstStyle/>
          <a:p>
            <a:pPr marL="285750" indent="-285750">
              <a:buFont typeface="Arial" panose="020B0604020202020204" pitchFamily="34" charset="0"/>
              <a:buChar char="•"/>
            </a:pPr>
            <a:r>
              <a:rPr lang="en-CA" sz="2400" dirty="0"/>
              <a:t>Plotted folium map for the states with highest duration of wildfire</a:t>
            </a:r>
          </a:p>
          <a:p>
            <a:pPr marL="285750" indent="-285750">
              <a:buFont typeface="Arial" panose="020B0604020202020204" pitchFamily="34" charset="0"/>
              <a:buChar char="•"/>
            </a:pPr>
            <a:endParaRPr lang="en-CA" sz="2400" dirty="0"/>
          </a:p>
          <a:p>
            <a:pPr marL="285750" indent="-285750">
              <a:buFont typeface="Arial" panose="020B0604020202020204" pitchFamily="34" charset="0"/>
              <a:buChar char="•"/>
            </a:pPr>
            <a:r>
              <a:rPr lang="en-CA" sz="2400" dirty="0"/>
              <a:t>Bigger the circle, longer the duration</a:t>
            </a:r>
          </a:p>
          <a:p>
            <a:pPr marL="285750" indent="-285750">
              <a:buFont typeface="Arial" panose="020B0604020202020204" pitchFamily="34" charset="0"/>
              <a:buChar char="•"/>
            </a:pPr>
            <a:endParaRPr lang="en-CA" sz="2400" dirty="0"/>
          </a:p>
          <a:p>
            <a:pPr marL="285750" indent="-285750">
              <a:buFont typeface="Arial" panose="020B0604020202020204" pitchFamily="34" charset="0"/>
              <a:buChar char="•"/>
            </a:pPr>
            <a:r>
              <a:rPr lang="en-CA" sz="2400" dirty="0"/>
              <a:t>Each marker provides information such as Incident name, duration, state and county.</a:t>
            </a:r>
          </a:p>
        </p:txBody>
      </p:sp>
      <p:pic>
        <p:nvPicPr>
          <p:cNvPr id="7" name="Picture 6">
            <a:extLst>
              <a:ext uri="{FF2B5EF4-FFF2-40B4-BE49-F238E27FC236}">
                <a16:creationId xmlns:a16="http://schemas.microsoft.com/office/drawing/2014/main" id="{E28844CF-2671-44CD-8FFA-D4334E59611E}"/>
              </a:ext>
            </a:extLst>
          </p:cNvPr>
          <p:cNvPicPr>
            <a:picLocks noChangeAspect="1"/>
          </p:cNvPicPr>
          <p:nvPr/>
        </p:nvPicPr>
        <p:blipFill>
          <a:blip r:embed="rId3"/>
          <a:stretch>
            <a:fillRect/>
          </a:stretch>
        </p:blipFill>
        <p:spPr>
          <a:xfrm>
            <a:off x="0" y="1860240"/>
            <a:ext cx="5364480" cy="4997760"/>
          </a:xfrm>
          <a:prstGeom prst="rect">
            <a:avLst/>
          </a:prstGeom>
        </p:spPr>
      </p:pic>
    </p:spTree>
    <p:extLst>
      <p:ext uri="{BB962C8B-B14F-4D97-AF65-F5344CB8AC3E}">
        <p14:creationId xmlns:p14="http://schemas.microsoft.com/office/powerpoint/2010/main" val="12728990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2DCC7D7-7C5C-C848-BB48-CE101D188881}"/>
              </a:ext>
            </a:extLst>
          </p:cNvPr>
          <p:cNvSpPr>
            <a:spLocks noGrp="1"/>
          </p:cNvSpPr>
          <p:nvPr>
            <p:ph idx="1"/>
          </p:nvPr>
        </p:nvSpPr>
        <p:spPr>
          <a:xfrm>
            <a:off x="680322" y="2336872"/>
            <a:ext cx="4083268" cy="4220681"/>
          </a:xfrm>
        </p:spPr>
        <p:txBody>
          <a:bodyPr>
            <a:normAutofit fontScale="85000" lnSpcReduction="20000"/>
          </a:bodyPr>
          <a:lstStyle/>
          <a:p>
            <a:pPr lvl="1"/>
            <a:r>
              <a:rPr lang="en-US" sz="2400" dirty="0"/>
              <a:t>Reading the </a:t>
            </a:r>
            <a:r>
              <a:rPr lang="en-US" sz="2400" dirty="0" err="1"/>
              <a:t>geojson</a:t>
            </a:r>
            <a:r>
              <a:rPr lang="en-US" sz="2400" dirty="0"/>
              <a:t> file via Java Script, an interactive map with all the wildfires and its data was created </a:t>
            </a:r>
          </a:p>
          <a:p>
            <a:pPr lvl="1"/>
            <a:r>
              <a:rPr lang="en-US" sz="2400" dirty="0"/>
              <a:t>This interactive map can be filtered by month and there are 4 different base maps</a:t>
            </a:r>
          </a:p>
          <a:p>
            <a:pPr lvl="1"/>
            <a:r>
              <a:rPr lang="en-US" sz="2400" dirty="0"/>
              <a:t> Flame icons are darker based on acres burnt and each flame has information on the wildfire such as acres burned, county, state, and an incident description</a:t>
            </a:r>
          </a:p>
          <a:p>
            <a:pPr lvl="1"/>
            <a:r>
              <a:rPr lang="en-US" sz="2400" dirty="0"/>
              <a:t>Map Visualization was created with LEAFLET, PLOTLY, and D3.js libraries in JavaScript</a:t>
            </a:r>
          </a:p>
          <a:p>
            <a:pPr lvl="1"/>
            <a:endParaRPr lang="en-US" dirty="0"/>
          </a:p>
        </p:txBody>
      </p:sp>
      <p:sp>
        <p:nvSpPr>
          <p:cNvPr id="5" name="Rectangle 4">
            <a:extLst>
              <a:ext uri="{FF2B5EF4-FFF2-40B4-BE49-F238E27FC236}">
                <a16:creationId xmlns:a16="http://schemas.microsoft.com/office/drawing/2014/main" id="{7CD0A084-CC23-6D4F-8A4C-19508018FE9C}"/>
              </a:ext>
            </a:extLst>
          </p:cNvPr>
          <p:cNvSpPr/>
          <p:nvPr/>
        </p:nvSpPr>
        <p:spPr>
          <a:xfrm>
            <a:off x="-456573" y="699472"/>
            <a:ext cx="12296213" cy="1015663"/>
          </a:xfrm>
          <a:prstGeom prst="rect">
            <a:avLst/>
          </a:prstGeom>
          <a:noFill/>
        </p:spPr>
        <p:txBody>
          <a:bodyPr wrap="square" lIns="91440" tIns="45720" rIns="91440" bIns="45720">
            <a:spAutoFit/>
            <a:scene3d>
              <a:camera prst="orthographicFront"/>
              <a:lightRig rig="threePt" dir="t"/>
            </a:scene3d>
            <a:sp3d extrusionH="57150">
              <a:bevelT w="38100" h="38100" prst="convex"/>
            </a:sp3d>
          </a:bodyPr>
          <a:lstStyle/>
          <a:p>
            <a:pPr algn="ctr"/>
            <a:r>
              <a:rPr lang="en-US" sz="6000">
                <a:ln w="0"/>
                <a:solidFill>
                  <a:schemeClr val="accent1"/>
                </a:solidFill>
                <a:effectLst>
                  <a:outerShdw blurRad="38100" dist="25400" dir="5400000" algn="ctr" rotWithShape="0">
                    <a:srgbClr val="6E747A">
                      <a:alpha val="43000"/>
                    </a:srgbClr>
                  </a:outerShdw>
                  <a:reflection blurRad="6350" stA="55000" endA="300" endPos="45500" dir="5400000" sy="-100000" algn="bl" rotWithShape="0"/>
                </a:effectLst>
              </a:rPr>
              <a:t>Interactive Map</a:t>
            </a:r>
            <a:endParaRPr lang="en-US" sz="6000" dirty="0">
              <a:ln w="0"/>
              <a:solidFill>
                <a:schemeClr val="accent1"/>
              </a:solidFill>
              <a:effectLst>
                <a:outerShdw blurRad="38100" dist="25400" dir="5400000" algn="ctr" rotWithShape="0">
                  <a:srgbClr val="6E747A">
                    <a:alpha val="43000"/>
                  </a:srgbClr>
                </a:outerShdw>
                <a:reflection blurRad="6350" stA="55000" endA="300" endPos="45500" dir="5400000" sy="-100000" algn="bl" rotWithShape="0"/>
              </a:effectLst>
            </a:endParaRPr>
          </a:p>
        </p:txBody>
      </p:sp>
      <p:pic>
        <p:nvPicPr>
          <p:cNvPr id="7" name="Picture 6" descr="Map&#10;&#10;Description automatically generated">
            <a:extLst>
              <a:ext uri="{FF2B5EF4-FFF2-40B4-BE49-F238E27FC236}">
                <a16:creationId xmlns:a16="http://schemas.microsoft.com/office/drawing/2014/main" id="{146DC14F-CD47-4F94-AA3A-E114155AC2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51699" y="2093469"/>
            <a:ext cx="7340301" cy="4707485"/>
          </a:xfrm>
          <a:prstGeom prst="rect">
            <a:avLst/>
          </a:prstGeom>
        </p:spPr>
      </p:pic>
      <p:pic>
        <p:nvPicPr>
          <p:cNvPr id="19" name="Picture 18">
            <a:extLst>
              <a:ext uri="{FF2B5EF4-FFF2-40B4-BE49-F238E27FC236}">
                <a16:creationId xmlns:a16="http://schemas.microsoft.com/office/drawing/2014/main" id="{3F922C61-C57B-40E8-989D-2684C1615B17}"/>
              </a:ext>
            </a:extLst>
          </p:cNvPr>
          <p:cNvPicPr>
            <a:picLocks noChangeAspect="1"/>
          </p:cNvPicPr>
          <p:nvPr/>
        </p:nvPicPr>
        <p:blipFill>
          <a:blip r:embed="rId3">
            <a:alphaModFix amt="40000"/>
            <a:extLst>
              <a:ext uri="{28A0092B-C50C-407E-A947-70E740481C1C}">
                <a14:useLocalDpi xmlns:a14="http://schemas.microsoft.com/office/drawing/2010/main" val="0"/>
              </a:ext>
            </a:extLst>
          </a:blip>
          <a:stretch>
            <a:fillRect/>
          </a:stretch>
        </p:blipFill>
        <p:spPr>
          <a:xfrm>
            <a:off x="0" y="601665"/>
            <a:ext cx="10450286" cy="1349055"/>
          </a:xfrm>
          <a:prstGeom prst="rect">
            <a:avLst/>
          </a:prstGeom>
          <a:effectLst>
            <a:softEdge rad="0"/>
          </a:effectLst>
        </p:spPr>
      </p:pic>
    </p:spTree>
    <p:extLst>
      <p:ext uri="{BB962C8B-B14F-4D97-AF65-F5344CB8AC3E}">
        <p14:creationId xmlns:p14="http://schemas.microsoft.com/office/powerpoint/2010/main" val="13176696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2DCC7D7-7C5C-C848-BB48-CE101D188881}"/>
              </a:ext>
            </a:extLst>
          </p:cNvPr>
          <p:cNvSpPr>
            <a:spLocks noGrp="1"/>
          </p:cNvSpPr>
          <p:nvPr>
            <p:ph idx="1"/>
          </p:nvPr>
        </p:nvSpPr>
        <p:spPr/>
        <p:txBody>
          <a:bodyPr/>
          <a:lstStyle/>
          <a:p>
            <a:pPr lvl="1"/>
            <a:r>
              <a:rPr lang="en-US" sz="2400" dirty="0"/>
              <a:t>By looking at the data, we can conclude that wildfires have been increasing over the years in number, as well as being larger in size and intensity</a:t>
            </a:r>
          </a:p>
          <a:p>
            <a:pPr lvl="1"/>
            <a:endParaRPr lang="en-US" sz="2400" dirty="0"/>
          </a:p>
          <a:p>
            <a:pPr lvl="1"/>
            <a:r>
              <a:rPr lang="en-US" sz="2400" dirty="0"/>
              <a:t>A handful of states have most of the wildfires with Montana and Idaho being on top of the list</a:t>
            </a:r>
          </a:p>
          <a:p>
            <a:pPr lvl="1"/>
            <a:endParaRPr lang="en-US" sz="2400" dirty="0"/>
          </a:p>
          <a:p>
            <a:pPr lvl="1"/>
            <a:r>
              <a:rPr lang="en-US" sz="2400" dirty="0"/>
              <a:t>Human causes, fire sizes, and times can be reviewed in order to prevent future wildfires in the problematic areas </a:t>
            </a:r>
          </a:p>
          <a:p>
            <a:pPr lvl="1"/>
            <a:endParaRPr lang="en-US" dirty="0"/>
          </a:p>
        </p:txBody>
      </p:sp>
      <p:pic>
        <p:nvPicPr>
          <p:cNvPr id="4" name="Picture 3">
            <a:extLst>
              <a:ext uri="{FF2B5EF4-FFF2-40B4-BE49-F238E27FC236}">
                <a16:creationId xmlns:a16="http://schemas.microsoft.com/office/drawing/2014/main" id="{4597AE02-327C-A243-AD40-CF1B6ECAA640}"/>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0" y="643354"/>
            <a:ext cx="10440140" cy="1376039"/>
          </a:xfrm>
          <a:prstGeom prst="rect">
            <a:avLst/>
          </a:prstGeom>
        </p:spPr>
      </p:pic>
      <p:sp>
        <p:nvSpPr>
          <p:cNvPr id="5" name="Rectangle 4">
            <a:extLst>
              <a:ext uri="{FF2B5EF4-FFF2-40B4-BE49-F238E27FC236}">
                <a16:creationId xmlns:a16="http://schemas.microsoft.com/office/drawing/2014/main" id="{7CD0A084-CC23-6D4F-8A4C-19508018FE9C}"/>
              </a:ext>
            </a:extLst>
          </p:cNvPr>
          <p:cNvSpPr/>
          <p:nvPr/>
        </p:nvSpPr>
        <p:spPr>
          <a:xfrm>
            <a:off x="-553393" y="686251"/>
            <a:ext cx="12296213" cy="1015663"/>
          </a:xfrm>
          <a:prstGeom prst="rect">
            <a:avLst/>
          </a:prstGeom>
          <a:noFill/>
        </p:spPr>
        <p:txBody>
          <a:bodyPr wrap="square" lIns="91440" tIns="45720" rIns="91440" bIns="45720">
            <a:spAutoFit/>
            <a:scene3d>
              <a:camera prst="orthographicFront"/>
              <a:lightRig rig="threePt" dir="t"/>
            </a:scene3d>
            <a:sp3d extrusionH="57150">
              <a:bevelT w="38100" h="38100" prst="convex"/>
            </a:sp3d>
          </a:bodyPr>
          <a:lstStyle/>
          <a:p>
            <a:pPr algn="ctr"/>
            <a:r>
              <a:rPr lang="en-US" sz="6000" dirty="0">
                <a:ln w="0"/>
                <a:solidFill>
                  <a:schemeClr val="accent1"/>
                </a:solidFill>
                <a:effectLst>
                  <a:outerShdw blurRad="38100" dist="25400" dir="5400000" algn="ctr" rotWithShape="0">
                    <a:srgbClr val="6E747A">
                      <a:alpha val="43000"/>
                    </a:srgbClr>
                  </a:outerShdw>
                  <a:reflection blurRad="6350" stA="55000" endA="300" endPos="45500" dir="5400000" sy="-100000" algn="bl" rotWithShape="0"/>
                </a:effectLst>
              </a:rPr>
              <a:t>Conclusion</a:t>
            </a:r>
          </a:p>
        </p:txBody>
      </p:sp>
    </p:spTree>
    <p:extLst>
      <p:ext uri="{BB962C8B-B14F-4D97-AF65-F5344CB8AC3E}">
        <p14:creationId xmlns:p14="http://schemas.microsoft.com/office/powerpoint/2010/main" val="10968484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3200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aphicFrame>
        <p:nvGraphicFramePr>
          <p:cNvPr id="7" name="Content Placeholder 2">
            <a:extLst>
              <a:ext uri="{FF2B5EF4-FFF2-40B4-BE49-F238E27FC236}">
                <a16:creationId xmlns:a16="http://schemas.microsoft.com/office/drawing/2014/main" id="{5B9A11E5-C11C-4DB4-8035-0A816F19DD83}"/>
              </a:ext>
            </a:extLst>
          </p:cNvPr>
          <p:cNvGraphicFramePr>
            <a:graphicFrameLocks noGrp="1"/>
          </p:cNvGraphicFramePr>
          <p:nvPr>
            <p:ph idx="1"/>
            <p:extLst>
              <p:ext uri="{D42A27DB-BD31-4B8C-83A1-F6EECF244321}">
                <p14:modId xmlns:p14="http://schemas.microsoft.com/office/powerpoint/2010/main" val="1132444445"/>
              </p:ext>
            </p:extLst>
          </p:nvPr>
        </p:nvGraphicFramePr>
        <p:xfrm>
          <a:off x="680321" y="2336873"/>
          <a:ext cx="9613861" cy="35993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Rectangle 4">
            <a:extLst>
              <a:ext uri="{FF2B5EF4-FFF2-40B4-BE49-F238E27FC236}">
                <a16:creationId xmlns:a16="http://schemas.microsoft.com/office/drawing/2014/main" id="{294BBB6C-DEB9-2946-8E60-333AAF355C46}"/>
              </a:ext>
            </a:extLst>
          </p:cNvPr>
          <p:cNvSpPr/>
          <p:nvPr/>
        </p:nvSpPr>
        <p:spPr>
          <a:xfrm>
            <a:off x="-553392" y="686251"/>
            <a:ext cx="11546944" cy="1015663"/>
          </a:xfrm>
          <a:prstGeom prst="rect">
            <a:avLst/>
          </a:prstGeom>
          <a:noFill/>
        </p:spPr>
        <p:txBody>
          <a:bodyPr wrap="square" lIns="91440" tIns="45720" rIns="91440" bIns="45720">
            <a:spAutoFit/>
            <a:scene3d>
              <a:camera prst="orthographicFront"/>
              <a:lightRig rig="threePt" dir="t"/>
            </a:scene3d>
            <a:sp3d extrusionH="57150">
              <a:bevelT w="38100" h="38100" prst="convex"/>
            </a:sp3d>
          </a:bodyPr>
          <a:lstStyle/>
          <a:p>
            <a:pPr algn="ctr"/>
            <a:r>
              <a:rPr lang="en-US" sz="6000" dirty="0">
                <a:ln w="0"/>
                <a:solidFill>
                  <a:schemeClr val="accent1"/>
                </a:solidFill>
                <a:effectLst>
                  <a:outerShdw blurRad="38100" dist="25400" dir="5400000" algn="ctr" rotWithShape="0">
                    <a:srgbClr val="6E747A">
                      <a:alpha val="43000"/>
                    </a:srgbClr>
                  </a:outerShdw>
                  <a:reflection blurRad="6350" stA="55000" endA="300" endPos="45500" dir="5400000" sy="-100000" algn="bl" rotWithShape="0"/>
                </a:effectLst>
              </a:rPr>
              <a:t>Background about Wildfires</a:t>
            </a:r>
          </a:p>
        </p:txBody>
      </p:sp>
      <p:pic>
        <p:nvPicPr>
          <p:cNvPr id="8" name="Picture 7">
            <a:extLst>
              <a:ext uri="{FF2B5EF4-FFF2-40B4-BE49-F238E27FC236}">
                <a16:creationId xmlns:a16="http://schemas.microsoft.com/office/drawing/2014/main" id="{3952CD34-174F-4ECB-AB43-BAE09D46862F}"/>
              </a:ext>
            </a:extLst>
          </p:cNvPr>
          <p:cNvPicPr>
            <a:picLocks noChangeAspect="1"/>
          </p:cNvPicPr>
          <p:nvPr/>
        </p:nvPicPr>
        <p:blipFill>
          <a:blip r:embed="rId7">
            <a:alphaModFix amt="40000"/>
            <a:extLst>
              <a:ext uri="{28A0092B-C50C-407E-A947-70E740481C1C}">
                <a14:useLocalDpi xmlns:a14="http://schemas.microsoft.com/office/drawing/2010/main" val="0"/>
              </a:ext>
            </a:extLst>
          </a:blip>
          <a:stretch>
            <a:fillRect/>
          </a:stretch>
        </p:blipFill>
        <p:spPr>
          <a:xfrm>
            <a:off x="0" y="592183"/>
            <a:ext cx="10441577" cy="1402080"/>
          </a:xfrm>
          <a:prstGeom prst="rect">
            <a:avLst/>
          </a:prstGeom>
          <a:effectLst>
            <a:softEdge rad="0"/>
          </a:effectLst>
        </p:spPr>
      </p:pic>
    </p:spTree>
    <p:extLst>
      <p:ext uri="{BB962C8B-B14F-4D97-AF65-F5344CB8AC3E}">
        <p14:creationId xmlns:p14="http://schemas.microsoft.com/office/powerpoint/2010/main" val="24860054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2">
            <a:extLst>
              <a:ext uri="{FF2B5EF4-FFF2-40B4-BE49-F238E27FC236}">
                <a16:creationId xmlns:a16="http://schemas.microsoft.com/office/drawing/2014/main" id="{263F2215-5CEA-4FD9-9FF6-CC268DA65D79}"/>
              </a:ext>
            </a:extLst>
          </p:cNvPr>
          <p:cNvGraphicFramePr>
            <a:graphicFrameLocks noGrp="1"/>
          </p:cNvGraphicFramePr>
          <p:nvPr>
            <p:ph idx="1"/>
            <p:extLst>
              <p:ext uri="{D42A27DB-BD31-4B8C-83A1-F6EECF244321}">
                <p14:modId xmlns:p14="http://schemas.microsoft.com/office/powerpoint/2010/main" val="3885845457"/>
              </p:ext>
            </p:extLst>
          </p:nvPr>
        </p:nvGraphicFramePr>
        <p:xfrm>
          <a:off x="680321" y="2336873"/>
          <a:ext cx="9613861" cy="35993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Rectangle 7">
            <a:extLst>
              <a:ext uri="{FF2B5EF4-FFF2-40B4-BE49-F238E27FC236}">
                <a16:creationId xmlns:a16="http://schemas.microsoft.com/office/drawing/2014/main" id="{FB6F0024-67E5-1F4B-AE77-47E7EEFF01B7}"/>
              </a:ext>
            </a:extLst>
          </p:cNvPr>
          <p:cNvSpPr/>
          <p:nvPr/>
        </p:nvSpPr>
        <p:spPr>
          <a:xfrm>
            <a:off x="-553393" y="686251"/>
            <a:ext cx="12296213" cy="1015663"/>
          </a:xfrm>
          <a:prstGeom prst="rect">
            <a:avLst/>
          </a:prstGeom>
          <a:noFill/>
        </p:spPr>
        <p:txBody>
          <a:bodyPr wrap="square" lIns="91440" tIns="45720" rIns="91440" bIns="45720">
            <a:spAutoFit/>
            <a:scene3d>
              <a:camera prst="orthographicFront"/>
              <a:lightRig rig="threePt" dir="t"/>
            </a:scene3d>
            <a:sp3d extrusionH="57150">
              <a:bevelT w="38100" h="38100" prst="convex"/>
            </a:sp3d>
          </a:bodyPr>
          <a:lstStyle/>
          <a:p>
            <a:pPr algn="ctr"/>
            <a:r>
              <a:rPr lang="en-US" sz="6000" dirty="0">
                <a:ln w="0"/>
                <a:solidFill>
                  <a:schemeClr val="accent1"/>
                </a:solidFill>
                <a:effectLst>
                  <a:outerShdw blurRad="38100" dist="25400" dir="5400000" algn="ctr" rotWithShape="0">
                    <a:srgbClr val="6E747A">
                      <a:alpha val="43000"/>
                    </a:srgbClr>
                  </a:outerShdw>
                  <a:reflection blurRad="6350" stA="55000" endA="300" endPos="45500" dir="5400000" sy="-100000" algn="bl" rotWithShape="0"/>
                </a:effectLst>
              </a:rPr>
              <a:t>Extraction of Data</a:t>
            </a:r>
          </a:p>
        </p:txBody>
      </p:sp>
      <p:pic>
        <p:nvPicPr>
          <p:cNvPr id="11" name="Picture 10">
            <a:extLst>
              <a:ext uri="{FF2B5EF4-FFF2-40B4-BE49-F238E27FC236}">
                <a16:creationId xmlns:a16="http://schemas.microsoft.com/office/drawing/2014/main" id="{CF6C4612-CA4E-4BB4-9486-95F725885998}"/>
              </a:ext>
            </a:extLst>
          </p:cNvPr>
          <p:cNvPicPr>
            <a:picLocks noChangeAspect="1"/>
          </p:cNvPicPr>
          <p:nvPr/>
        </p:nvPicPr>
        <p:blipFill>
          <a:blip r:embed="rId7">
            <a:alphaModFix amt="40000"/>
            <a:extLst>
              <a:ext uri="{28A0092B-C50C-407E-A947-70E740481C1C}">
                <a14:useLocalDpi xmlns:a14="http://schemas.microsoft.com/office/drawing/2010/main" val="0"/>
              </a:ext>
            </a:extLst>
          </a:blip>
          <a:stretch>
            <a:fillRect/>
          </a:stretch>
        </p:blipFill>
        <p:spPr>
          <a:xfrm>
            <a:off x="0" y="565180"/>
            <a:ext cx="10467703" cy="1429083"/>
          </a:xfrm>
          <a:prstGeom prst="rect">
            <a:avLst/>
          </a:prstGeom>
          <a:effectLst>
            <a:softEdge rad="0"/>
          </a:effectLst>
        </p:spPr>
      </p:pic>
    </p:spTree>
    <p:extLst>
      <p:ext uri="{BB962C8B-B14F-4D97-AF65-F5344CB8AC3E}">
        <p14:creationId xmlns:p14="http://schemas.microsoft.com/office/powerpoint/2010/main" val="1759918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2">
            <a:extLst>
              <a:ext uri="{FF2B5EF4-FFF2-40B4-BE49-F238E27FC236}">
                <a16:creationId xmlns:a16="http://schemas.microsoft.com/office/drawing/2014/main" id="{263F2215-5CEA-4FD9-9FF6-CC268DA65D79}"/>
              </a:ext>
            </a:extLst>
          </p:cNvPr>
          <p:cNvGraphicFramePr>
            <a:graphicFrameLocks noGrp="1"/>
          </p:cNvGraphicFramePr>
          <p:nvPr>
            <p:ph idx="1"/>
            <p:extLst>
              <p:ext uri="{D42A27DB-BD31-4B8C-83A1-F6EECF244321}">
                <p14:modId xmlns:p14="http://schemas.microsoft.com/office/powerpoint/2010/main" val="1584509360"/>
              </p:ext>
            </p:extLst>
          </p:nvPr>
        </p:nvGraphicFramePr>
        <p:xfrm>
          <a:off x="658805" y="2046416"/>
          <a:ext cx="9613861" cy="35993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Rectangle 7">
            <a:extLst>
              <a:ext uri="{FF2B5EF4-FFF2-40B4-BE49-F238E27FC236}">
                <a16:creationId xmlns:a16="http://schemas.microsoft.com/office/drawing/2014/main" id="{FB6F0024-67E5-1F4B-AE77-47E7EEFF01B7}"/>
              </a:ext>
            </a:extLst>
          </p:cNvPr>
          <p:cNvSpPr/>
          <p:nvPr/>
        </p:nvSpPr>
        <p:spPr>
          <a:xfrm>
            <a:off x="-553393" y="686251"/>
            <a:ext cx="12296213" cy="1015663"/>
          </a:xfrm>
          <a:prstGeom prst="rect">
            <a:avLst/>
          </a:prstGeom>
          <a:noFill/>
        </p:spPr>
        <p:txBody>
          <a:bodyPr wrap="square" lIns="91440" tIns="45720" rIns="91440" bIns="45720">
            <a:spAutoFit/>
            <a:scene3d>
              <a:camera prst="orthographicFront"/>
              <a:lightRig rig="threePt" dir="t"/>
            </a:scene3d>
            <a:sp3d extrusionH="57150">
              <a:bevelT w="38100" h="38100" prst="convex"/>
            </a:sp3d>
          </a:bodyPr>
          <a:lstStyle/>
          <a:p>
            <a:pPr algn="ctr"/>
            <a:r>
              <a:rPr lang="en-US" sz="6000" dirty="0">
                <a:ln w="0"/>
                <a:solidFill>
                  <a:schemeClr val="accent1"/>
                </a:solidFill>
                <a:effectLst>
                  <a:outerShdw blurRad="38100" dist="25400" dir="5400000" algn="ctr" rotWithShape="0">
                    <a:srgbClr val="6E747A">
                      <a:alpha val="43000"/>
                    </a:srgbClr>
                  </a:outerShdw>
                  <a:reflection blurRad="6350" stA="55000" endA="300" endPos="45500" dir="5400000" sy="-100000" algn="bl" rotWithShape="0"/>
                </a:effectLst>
              </a:rPr>
              <a:t>Transformation of Data</a:t>
            </a:r>
          </a:p>
        </p:txBody>
      </p:sp>
      <p:pic>
        <p:nvPicPr>
          <p:cNvPr id="4" name="Picture 3">
            <a:extLst>
              <a:ext uri="{FF2B5EF4-FFF2-40B4-BE49-F238E27FC236}">
                <a16:creationId xmlns:a16="http://schemas.microsoft.com/office/drawing/2014/main" id="{6723FBD3-FE69-403F-8266-EF644585DF7E}"/>
              </a:ext>
            </a:extLst>
          </p:cNvPr>
          <p:cNvPicPr>
            <a:picLocks noChangeAspect="1"/>
          </p:cNvPicPr>
          <p:nvPr/>
        </p:nvPicPr>
        <p:blipFill>
          <a:blip r:embed="rId7">
            <a:alphaModFix amt="40000"/>
            <a:extLst>
              <a:ext uri="{28A0092B-C50C-407E-A947-70E740481C1C}">
                <a14:useLocalDpi xmlns:a14="http://schemas.microsoft.com/office/drawing/2010/main" val="0"/>
              </a:ext>
            </a:extLst>
          </a:blip>
          <a:stretch>
            <a:fillRect/>
          </a:stretch>
        </p:blipFill>
        <p:spPr>
          <a:xfrm>
            <a:off x="0" y="601665"/>
            <a:ext cx="10450286" cy="1349055"/>
          </a:xfrm>
          <a:prstGeom prst="rect">
            <a:avLst/>
          </a:prstGeom>
          <a:effectLst>
            <a:softEdge rad="0"/>
          </a:effectLst>
        </p:spPr>
      </p:pic>
    </p:spTree>
    <p:extLst>
      <p:ext uri="{BB962C8B-B14F-4D97-AF65-F5344CB8AC3E}">
        <p14:creationId xmlns:p14="http://schemas.microsoft.com/office/powerpoint/2010/main" val="12327706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2">
            <a:extLst>
              <a:ext uri="{FF2B5EF4-FFF2-40B4-BE49-F238E27FC236}">
                <a16:creationId xmlns:a16="http://schemas.microsoft.com/office/drawing/2014/main" id="{263F2215-5CEA-4FD9-9FF6-CC268DA65D79}"/>
              </a:ext>
            </a:extLst>
          </p:cNvPr>
          <p:cNvGraphicFramePr>
            <a:graphicFrameLocks noGrp="1"/>
          </p:cNvGraphicFramePr>
          <p:nvPr>
            <p:ph idx="1"/>
            <p:extLst>
              <p:ext uri="{D42A27DB-BD31-4B8C-83A1-F6EECF244321}">
                <p14:modId xmlns:p14="http://schemas.microsoft.com/office/powerpoint/2010/main" val="4283251601"/>
              </p:ext>
            </p:extLst>
          </p:nvPr>
        </p:nvGraphicFramePr>
        <p:xfrm>
          <a:off x="680321" y="2336873"/>
          <a:ext cx="9613861" cy="35993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Rectangle 7">
            <a:extLst>
              <a:ext uri="{FF2B5EF4-FFF2-40B4-BE49-F238E27FC236}">
                <a16:creationId xmlns:a16="http://schemas.microsoft.com/office/drawing/2014/main" id="{FB6F0024-67E5-1F4B-AE77-47E7EEFF01B7}"/>
              </a:ext>
            </a:extLst>
          </p:cNvPr>
          <p:cNvSpPr/>
          <p:nvPr/>
        </p:nvSpPr>
        <p:spPr>
          <a:xfrm>
            <a:off x="-553393" y="686251"/>
            <a:ext cx="12296213" cy="1015663"/>
          </a:xfrm>
          <a:prstGeom prst="rect">
            <a:avLst/>
          </a:prstGeom>
          <a:noFill/>
        </p:spPr>
        <p:txBody>
          <a:bodyPr wrap="square" lIns="91440" tIns="45720" rIns="91440" bIns="45720">
            <a:spAutoFit/>
            <a:scene3d>
              <a:camera prst="orthographicFront"/>
              <a:lightRig rig="threePt" dir="t"/>
            </a:scene3d>
            <a:sp3d extrusionH="57150">
              <a:bevelT w="38100" h="38100" prst="convex"/>
            </a:sp3d>
          </a:bodyPr>
          <a:lstStyle/>
          <a:p>
            <a:pPr algn="ctr"/>
            <a:r>
              <a:rPr lang="en-US" sz="6000" dirty="0">
                <a:ln w="0"/>
                <a:solidFill>
                  <a:schemeClr val="accent1"/>
                </a:solidFill>
                <a:effectLst>
                  <a:outerShdw blurRad="38100" dist="25400" dir="5400000" algn="ctr" rotWithShape="0">
                    <a:srgbClr val="6E747A">
                      <a:alpha val="43000"/>
                    </a:srgbClr>
                  </a:outerShdw>
                  <a:reflection blurRad="6350" stA="55000" endA="300" endPos="45500" dir="5400000" sy="-100000" algn="bl" rotWithShape="0"/>
                </a:effectLst>
              </a:rPr>
              <a:t>Loading of Data</a:t>
            </a:r>
          </a:p>
        </p:txBody>
      </p:sp>
      <p:pic>
        <p:nvPicPr>
          <p:cNvPr id="4" name="Picture 3">
            <a:extLst>
              <a:ext uri="{FF2B5EF4-FFF2-40B4-BE49-F238E27FC236}">
                <a16:creationId xmlns:a16="http://schemas.microsoft.com/office/drawing/2014/main" id="{2AA19533-BD3B-482B-AA60-1FC1AE380856}"/>
              </a:ext>
            </a:extLst>
          </p:cNvPr>
          <p:cNvPicPr>
            <a:picLocks noChangeAspect="1"/>
          </p:cNvPicPr>
          <p:nvPr/>
        </p:nvPicPr>
        <p:blipFill>
          <a:blip r:embed="rId7">
            <a:alphaModFix amt="40000"/>
            <a:extLst>
              <a:ext uri="{28A0092B-C50C-407E-A947-70E740481C1C}">
                <a14:useLocalDpi xmlns:a14="http://schemas.microsoft.com/office/drawing/2010/main" val="0"/>
              </a:ext>
            </a:extLst>
          </a:blip>
          <a:stretch>
            <a:fillRect/>
          </a:stretch>
        </p:blipFill>
        <p:spPr>
          <a:xfrm>
            <a:off x="0" y="601665"/>
            <a:ext cx="10450286" cy="1349055"/>
          </a:xfrm>
          <a:prstGeom prst="rect">
            <a:avLst/>
          </a:prstGeom>
          <a:effectLst>
            <a:softEdge rad="0"/>
          </a:effectLst>
        </p:spPr>
      </p:pic>
    </p:spTree>
    <p:extLst>
      <p:ext uri="{BB962C8B-B14F-4D97-AF65-F5344CB8AC3E}">
        <p14:creationId xmlns:p14="http://schemas.microsoft.com/office/powerpoint/2010/main" val="16660169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2DCC7D7-7C5C-C848-BB48-CE101D188881}"/>
              </a:ext>
            </a:extLst>
          </p:cNvPr>
          <p:cNvSpPr>
            <a:spLocks noGrp="1"/>
          </p:cNvSpPr>
          <p:nvPr>
            <p:ph idx="1"/>
          </p:nvPr>
        </p:nvSpPr>
        <p:spPr/>
        <p:txBody>
          <a:bodyPr/>
          <a:lstStyle/>
          <a:p>
            <a:pPr lvl="1"/>
            <a:r>
              <a:rPr lang="en-US" dirty="0" err="1"/>
              <a:t>CSS,Bootstrap</a:t>
            </a:r>
            <a:r>
              <a:rPr lang="en-US" dirty="0"/>
              <a:t> and </a:t>
            </a:r>
            <a:r>
              <a:rPr lang="en-US" dirty="0" err="1"/>
              <a:t>Javascript</a:t>
            </a:r>
            <a:r>
              <a:rPr lang="en-US" dirty="0"/>
              <a:t> are used to style the webpages </a:t>
            </a:r>
          </a:p>
          <a:p>
            <a:pPr lvl="1"/>
            <a:endParaRPr lang="en-US" dirty="0"/>
          </a:p>
          <a:p>
            <a:pPr lvl="1"/>
            <a:r>
              <a:rPr lang="en-US" dirty="0"/>
              <a:t>Used additional library elevator.js for scrolling purpose of the app</a:t>
            </a:r>
          </a:p>
          <a:p>
            <a:pPr lvl="1"/>
            <a:endParaRPr lang="en-US" dirty="0"/>
          </a:p>
          <a:p>
            <a:pPr lvl="1"/>
            <a:r>
              <a:rPr lang="en-US" dirty="0"/>
              <a:t>A flask app.py file was produced as a </a:t>
            </a:r>
            <a:r>
              <a:rPr lang="en-CA" dirty="0"/>
              <a:t>micro web framework to deploy the web application</a:t>
            </a:r>
          </a:p>
          <a:p>
            <a:pPr lvl="1"/>
            <a:endParaRPr lang="en-CA" dirty="0"/>
          </a:p>
          <a:p>
            <a:pPr lvl="1"/>
            <a:r>
              <a:rPr lang="en-CA" dirty="0"/>
              <a:t>Deployed our Wildfire app in both Heroku and GitHub servers</a:t>
            </a:r>
            <a:endParaRPr lang="en-CA" sz="2400" dirty="0"/>
          </a:p>
          <a:p>
            <a:pPr lvl="1"/>
            <a:endParaRPr lang="en-CA" sz="2400" dirty="0"/>
          </a:p>
          <a:p>
            <a:pPr lvl="1"/>
            <a:endParaRPr lang="en-CA" sz="2400" dirty="0"/>
          </a:p>
          <a:p>
            <a:pPr marL="457200" lvl="1" indent="0">
              <a:buNone/>
            </a:pPr>
            <a:endParaRPr lang="en-CA" sz="2400" dirty="0"/>
          </a:p>
          <a:p>
            <a:pPr lvl="1"/>
            <a:endParaRPr lang="en-US" dirty="0"/>
          </a:p>
        </p:txBody>
      </p:sp>
      <p:pic>
        <p:nvPicPr>
          <p:cNvPr id="4" name="Picture 3">
            <a:extLst>
              <a:ext uri="{FF2B5EF4-FFF2-40B4-BE49-F238E27FC236}">
                <a16:creationId xmlns:a16="http://schemas.microsoft.com/office/drawing/2014/main" id="{4597AE02-327C-A243-AD40-CF1B6ECAA640}"/>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0" y="643354"/>
            <a:ext cx="10440140" cy="1376039"/>
          </a:xfrm>
          <a:prstGeom prst="rect">
            <a:avLst/>
          </a:prstGeom>
        </p:spPr>
      </p:pic>
      <p:sp>
        <p:nvSpPr>
          <p:cNvPr id="5" name="Rectangle 4">
            <a:extLst>
              <a:ext uri="{FF2B5EF4-FFF2-40B4-BE49-F238E27FC236}">
                <a16:creationId xmlns:a16="http://schemas.microsoft.com/office/drawing/2014/main" id="{7CD0A084-CC23-6D4F-8A4C-19508018FE9C}"/>
              </a:ext>
            </a:extLst>
          </p:cNvPr>
          <p:cNvSpPr/>
          <p:nvPr/>
        </p:nvSpPr>
        <p:spPr>
          <a:xfrm>
            <a:off x="-553393" y="686251"/>
            <a:ext cx="12296213" cy="1015663"/>
          </a:xfrm>
          <a:prstGeom prst="rect">
            <a:avLst/>
          </a:prstGeom>
          <a:noFill/>
        </p:spPr>
        <p:txBody>
          <a:bodyPr wrap="square" lIns="91440" tIns="45720" rIns="91440" bIns="45720">
            <a:spAutoFit/>
            <a:scene3d>
              <a:camera prst="orthographicFront"/>
              <a:lightRig rig="threePt" dir="t"/>
            </a:scene3d>
            <a:sp3d extrusionH="57150">
              <a:bevelT w="38100" h="38100" prst="convex"/>
            </a:sp3d>
          </a:bodyPr>
          <a:lstStyle/>
          <a:p>
            <a:pPr algn="ctr"/>
            <a:r>
              <a:rPr lang="en-US" sz="6000" dirty="0">
                <a:ln w="0"/>
                <a:solidFill>
                  <a:schemeClr val="accent1"/>
                </a:solidFill>
                <a:effectLst>
                  <a:outerShdw blurRad="38100" dist="25400" dir="5400000" algn="ctr" rotWithShape="0">
                    <a:srgbClr val="6E747A">
                      <a:alpha val="43000"/>
                    </a:srgbClr>
                  </a:outerShdw>
                  <a:reflection blurRad="6350" stA="55000" endA="300" endPos="45500" dir="5400000" sy="-100000" algn="bl" rotWithShape="0"/>
                </a:effectLst>
              </a:rPr>
              <a:t>Deployment of Data</a:t>
            </a:r>
          </a:p>
        </p:txBody>
      </p:sp>
    </p:spTree>
    <p:extLst>
      <p:ext uri="{BB962C8B-B14F-4D97-AF65-F5344CB8AC3E}">
        <p14:creationId xmlns:p14="http://schemas.microsoft.com/office/powerpoint/2010/main" val="11472893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2DCC7D7-7C5C-C848-BB48-CE101D188881}"/>
              </a:ext>
            </a:extLst>
          </p:cNvPr>
          <p:cNvSpPr>
            <a:spLocks noGrp="1"/>
          </p:cNvSpPr>
          <p:nvPr>
            <p:ph idx="1"/>
          </p:nvPr>
        </p:nvSpPr>
        <p:spPr/>
        <p:txBody>
          <a:bodyPr/>
          <a:lstStyle/>
          <a:p>
            <a:pPr lvl="1"/>
            <a:r>
              <a:rPr lang="en-US" sz="2400" dirty="0"/>
              <a:t>Data was analyzed in the </a:t>
            </a:r>
            <a:r>
              <a:rPr lang="en-US" sz="2400" dirty="0" err="1"/>
              <a:t>Jupyter</a:t>
            </a:r>
            <a:r>
              <a:rPr lang="en-US" sz="2400" dirty="0"/>
              <a:t> Notebook by looking at acres burned, locations, fire causes and fire durations</a:t>
            </a:r>
          </a:p>
          <a:p>
            <a:pPr marL="457200" lvl="1" indent="0">
              <a:buNone/>
            </a:pPr>
            <a:endParaRPr lang="en-US" sz="2400" dirty="0"/>
          </a:p>
          <a:p>
            <a:pPr lvl="1"/>
            <a:r>
              <a:rPr lang="en-US" sz="2400" dirty="0"/>
              <a:t>Visualizations using </a:t>
            </a:r>
            <a:r>
              <a:rPr lang="en-US" sz="2400" dirty="0" err="1"/>
              <a:t>Jupyter</a:t>
            </a:r>
            <a:r>
              <a:rPr lang="en-US" sz="2400" dirty="0"/>
              <a:t> were created utilizing Matplotlib, Folium and Seaborn dependencies</a:t>
            </a:r>
          </a:p>
          <a:p>
            <a:pPr marL="457200" lvl="1" indent="0">
              <a:buNone/>
            </a:pPr>
            <a:endParaRPr lang="en-US" dirty="0"/>
          </a:p>
        </p:txBody>
      </p:sp>
      <p:pic>
        <p:nvPicPr>
          <p:cNvPr id="4" name="Picture 3">
            <a:extLst>
              <a:ext uri="{FF2B5EF4-FFF2-40B4-BE49-F238E27FC236}">
                <a16:creationId xmlns:a16="http://schemas.microsoft.com/office/drawing/2014/main" id="{4597AE02-327C-A243-AD40-CF1B6ECAA640}"/>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95058" y="643354"/>
            <a:ext cx="10440140" cy="1376039"/>
          </a:xfrm>
          <a:prstGeom prst="rect">
            <a:avLst/>
          </a:prstGeom>
        </p:spPr>
      </p:pic>
      <p:sp>
        <p:nvSpPr>
          <p:cNvPr id="5" name="Rectangle 4">
            <a:extLst>
              <a:ext uri="{FF2B5EF4-FFF2-40B4-BE49-F238E27FC236}">
                <a16:creationId xmlns:a16="http://schemas.microsoft.com/office/drawing/2014/main" id="{7CD0A084-CC23-6D4F-8A4C-19508018FE9C}"/>
              </a:ext>
            </a:extLst>
          </p:cNvPr>
          <p:cNvSpPr/>
          <p:nvPr/>
        </p:nvSpPr>
        <p:spPr>
          <a:xfrm>
            <a:off x="-553393" y="686251"/>
            <a:ext cx="12296213" cy="1015663"/>
          </a:xfrm>
          <a:prstGeom prst="rect">
            <a:avLst/>
          </a:prstGeom>
          <a:noFill/>
        </p:spPr>
        <p:txBody>
          <a:bodyPr wrap="square" lIns="91440" tIns="45720" rIns="91440" bIns="45720">
            <a:spAutoFit/>
            <a:scene3d>
              <a:camera prst="orthographicFront"/>
              <a:lightRig rig="threePt" dir="t"/>
            </a:scene3d>
            <a:sp3d extrusionH="57150">
              <a:bevelT w="38100" h="38100" prst="convex"/>
            </a:sp3d>
          </a:bodyPr>
          <a:lstStyle/>
          <a:p>
            <a:pPr algn="ctr"/>
            <a:r>
              <a:rPr lang="en-US" sz="6000" dirty="0">
                <a:ln w="0"/>
                <a:solidFill>
                  <a:schemeClr val="accent1"/>
                </a:solidFill>
                <a:effectLst>
                  <a:outerShdw blurRad="38100" dist="25400" dir="5400000" algn="ctr" rotWithShape="0">
                    <a:srgbClr val="6E747A">
                      <a:alpha val="43000"/>
                    </a:srgbClr>
                  </a:outerShdw>
                  <a:reflection blurRad="6350" stA="55000" endA="300" endPos="45500" dir="5400000" sy="-100000" algn="bl" rotWithShape="0"/>
                </a:effectLst>
              </a:rPr>
              <a:t>Charts and Analysis </a:t>
            </a:r>
          </a:p>
        </p:txBody>
      </p:sp>
    </p:spTree>
    <p:extLst>
      <p:ext uri="{BB962C8B-B14F-4D97-AF65-F5344CB8AC3E}">
        <p14:creationId xmlns:p14="http://schemas.microsoft.com/office/powerpoint/2010/main" val="14288531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E2DA11A-088B-4D3E-AD56-D3F500896A2E}"/>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0" y="643354"/>
            <a:ext cx="10440140" cy="1376039"/>
          </a:xfrm>
          <a:prstGeom prst="rect">
            <a:avLst/>
          </a:prstGeom>
        </p:spPr>
      </p:pic>
      <p:sp>
        <p:nvSpPr>
          <p:cNvPr id="5" name="Rectangle 4">
            <a:extLst>
              <a:ext uri="{FF2B5EF4-FFF2-40B4-BE49-F238E27FC236}">
                <a16:creationId xmlns:a16="http://schemas.microsoft.com/office/drawing/2014/main" id="{294BBB6C-DEB9-2946-8E60-333AAF355C46}"/>
              </a:ext>
            </a:extLst>
          </p:cNvPr>
          <p:cNvSpPr/>
          <p:nvPr/>
        </p:nvSpPr>
        <p:spPr>
          <a:xfrm>
            <a:off x="-553392" y="686251"/>
            <a:ext cx="11546944" cy="1015663"/>
          </a:xfrm>
          <a:prstGeom prst="rect">
            <a:avLst/>
          </a:prstGeom>
          <a:noFill/>
        </p:spPr>
        <p:txBody>
          <a:bodyPr wrap="square" lIns="91440" tIns="45720" rIns="91440" bIns="45720">
            <a:spAutoFit/>
            <a:scene3d>
              <a:camera prst="orthographicFront"/>
              <a:lightRig rig="threePt" dir="t"/>
            </a:scene3d>
            <a:sp3d extrusionH="57150">
              <a:bevelT w="38100" h="38100" prst="convex"/>
            </a:sp3d>
          </a:bodyPr>
          <a:lstStyle/>
          <a:p>
            <a:pPr algn="ctr"/>
            <a:r>
              <a:rPr lang="en-US" sz="6000" dirty="0">
                <a:ln w="0"/>
                <a:solidFill>
                  <a:schemeClr val="accent1"/>
                </a:solidFill>
                <a:effectLst>
                  <a:outerShdw blurRad="38100" dist="25400" dir="5400000" algn="ctr" rotWithShape="0">
                    <a:srgbClr val="6E747A">
                      <a:alpha val="43000"/>
                    </a:srgbClr>
                  </a:outerShdw>
                  <a:reflection blurRad="6350" stA="55000" endA="300" endPos="45500" dir="5400000" sy="-100000" algn="bl" rotWithShape="0"/>
                </a:effectLst>
              </a:rPr>
              <a:t>Top Causes of Wildfires</a:t>
            </a:r>
          </a:p>
        </p:txBody>
      </p:sp>
      <p:pic>
        <p:nvPicPr>
          <p:cNvPr id="12" name="Content Placeholder 11" descr="Chart, treemap chart&#10;&#10;Description automatically generated">
            <a:extLst>
              <a:ext uri="{FF2B5EF4-FFF2-40B4-BE49-F238E27FC236}">
                <a16:creationId xmlns:a16="http://schemas.microsoft.com/office/drawing/2014/main" id="{EA695263-6FDD-C545-82CF-F5494FF3068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9664" y="2111774"/>
            <a:ext cx="6866595" cy="4583035"/>
          </a:xfrm>
        </p:spPr>
      </p:pic>
      <p:sp>
        <p:nvSpPr>
          <p:cNvPr id="9" name="TextBox 8">
            <a:extLst>
              <a:ext uri="{FF2B5EF4-FFF2-40B4-BE49-F238E27FC236}">
                <a16:creationId xmlns:a16="http://schemas.microsoft.com/office/drawing/2014/main" id="{9FC04C61-00BB-554B-A02E-1DA00949E6BF}"/>
              </a:ext>
            </a:extLst>
          </p:cNvPr>
          <p:cNvSpPr txBox="1"/>
          <p:nvPr/>
        </p:nvSpPr>
        <p:spPr>
          <a:xfrm>
            <a:off x="7234990" y="2690336"/>
            <a:ext cx="4620126" cy="2677656"/>
          </a:xfrm>
          <a:prstGeom prst="rect">
            <a:avLst/>
          </a:prstGeom>
          <a:noFill/>
        </p:spPr>
        <p:txBody>
          <a:bodyPr wrap="square" rtlCol="0">
            <a:spAutoFit/>
          </a:bodyPr>
          <a:lstStyle/>
          <a:p>
            <a:pPr marL="285750" indent="-285750">
              <a:buFont typeface="Arial" panose="020B0604020202020204" pitchFamily="34" charset="0"/>
              <a:buChar char="•"/>
            </a:pPr>
            <a:r>
              <a:rPr lang="en-CA" sz="2400" dirty="0"/>
              <a:t>Tree Map using </a:t>
            </a:r>
            <a:r>
              <a:rPr lang="en-CA" sz="2400" dirty="0" err="1"/>
              <a:t>squarify</a:t>
            </a:r>
            <a:r>
              <a:rPr lang="en-CA" sz="2400" dirty="0"/>
              <a:t> library showcases that top causes of wildfires was lighting</a:t>
            </a:r>
          </a:p>
          <a:p>
            <a:pPr marL="285750" indent="-285750">
              <a:buFont typeface="Arial" panose="020B0604020202020204" pitchFamily="34" charset="0"/>
              <a:buChar char="•"/>
            </a:pPr>
            <a:endParaRPr lang="en-CA" sz="2400" dirty="0"/>
          </a:p>
          <a:p>
            <a:pPr marL="285750" indent="-285750">
              <a:buFont typeface="Arial" panose="020B0604020202020204" pitchFamily="34" charset="0"/>
              <a:buChar char="•"/>
            </a:pPr>
            <a:r>
              <a:rPr lang="en-CA" sz="2400" dirty="0"/>
              <a:t>For a majority of it, the cause of the fire is Lightning</a:t>
            </a:r>
          </a:p>
        </p:txBody>
      </p:sp>
    </p:spTree>
    <p:extLst>
      <p:ext uri="{BB962C8B-B14F-4D97-AF65-F5344CB8AC3E}">
        <p14:creationId xmlns:p14="http://schemas.microsoft.com/office/powerpoint/2010/main" val="22500645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Chart, bar chart&#10;&#10;Description automatically generated">
            <a:extLst>
              <a:ext uri="{FF2B5EF4-FFF2-40B4-BE49-F238E27FC236}">
                <a16:creationId xmlns:a16="http://schemas.microsoft.com/office/drawing/2014/main" id="{4C2283AC-A1A3-F847-A2A6-08B16BF9C24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3325" y="2062290"/>
            <a:ext cx="6700611" cy="4675394"/>
          </a:xfrm>
        </p:spPr>
      </p:pic>
      <p:pic>
        <p:nvPicPr>
          <p:cNvPr id="4" name="Picture 3">
            <a:extLst>
              <a:ext uri="{FF2B5EF4-FFF2-40B4-BE49-F238E27FC236}">
                <a16:creationId xmlns:a16="http://schemas.microsoft.com/office/drawing/2014/main" id="{6E2DA11A-088B-4D3E-AD56-D3F500896A2E}"/>
              </a:ext>
            </a:extLst>
          </p:cNvPr>
          <p:cNvPicPr>
            <a:picLocks noChangeAspect="1"/>
          </p:cNvPicPr>
          <p:nvPr/>
        </p:nvPicPr>
        <p:blipFill>
          <a:blip r:embed="rId3">
            <a:alphaModFix amt="40000"/>
            <a:extLst>
              <a:ext uri="{28A0092B-C50C-407E-A947-70E740481C1C}">
                <a14:useLocalDpi xmlns:a14="http://schemas.microsoft.com/office/drawing/2010/main" val="0"/>
              </a:ext>
            </a:extLst>
          </a:blip>
          <a:stretch>
            <a:fillRect/>
          </a:stretch>
        </p:blipFill>
        <p:spPr>
          <a:xfrm>
            <a:off x="10" y="643354"/>
            <a:ext cx="10440140" cy="1376039"/>
          </a:xfrm>
          <a:prstGeom prst="rect">
            <a:avLst/>
          </a:prstGeom>
        </p:spPr>
      </p:pic>
      <p:sp>
        <p:nvSpPr>
          <p:cNvPr id="5" name="Rectangle 4">
            <a:extLst>
              <a:ext uri="{FF2B5EF4-FFF2-40B4-BE49-F238E27FC236}">
                <a16:creationId xmlns:a16="http://schemas.microsoft.com/office/drawing/2014/main" id="{294BBB6C-DEB9-2946-8E60-333AAF355C46}"/>
              </a:ext>
            </a:extLst>
          </p:cNvPr>
          <p:cNvSpPr/>
          <p:nvPr/>
        </p:nvSpPr>
        <p:spPr>
          <a:xfrm>
            <a:off x="-553392" y="686251"/>
            <a:ext cx="11546944" cy="1015663"/>
          </a:xfrm>
          <a:prstGeom prst="rect">
            <a:avLst/>
          </a:prstGeom>
          <a:noFill/>
        </p:spPr>
        <p:txBody>
          <a:bodyPr wrap="square" lIns="91440" tIns="45720" rIns="91440" bIns="45720">
            <a:spAutoFit/>
            <a:scene3d>
              <a:camera prst="orthographicFront"/>
              <a:lightRig rig="threePt" dir="t"/>
            </a:scene3d>
            <a:sp3d extrusionH="57150">
              <a:bevelT w="38100" h="38100" prst="convex"/>
            </a:sp3d>
          </a:bodyPr>
          <a:lstStyle/>
          <a:p>
            <a:pPr algn="ctr"/>
            <a:r>
              <a:rPr lang="en-US" sz="6000" dirty="0">
                <a:ln w="0"/>
                <a:solidFill>
                  <a:schemeClr val="accent1"/>
                </a:solidFill>
                <a:effectLst>
                  <a:outerShdw blurRad="38100" dist="25400" dir="5400000" algn="ctr" rotWithShape="0">
                    <a:srgbClr val="6E747A">
                      <a:alpha val="43000"/>
                    </a:srgbClr>
                  </a:outerShdw>
                  <a:reflection blurRad="6350" stA="55000" endA="300" endPos="45500" dir="5400000" sy="-100000" algn="bl" rotWithShape="0"/>
                </a:effectLst>
              </a:rPr>
              <a:t>Wildfires by Month</a:t>
            </a:r>
          </a:p>
        </p:txBody>
      </p:sp>
      <p:sp>
        <p:nvSpPr>
          <p:cNvPr id="11" name="TextBox 10">
            <a:extLst>
              <a:ext uri="{FF2B5EF4-FFF2-40B4-BE49-F238E27FC236}">
                <a16:creationId xmlns:a16="http://schemas.microsoft.com/office/drawing/2014/main" id="{A159BB4D-FD6D-ED46-80F9-68570C56517F}"/>
              </a:ext>
            </a:extLst>
          </p:cNvPr>
          <p:cNvSpPr txBox="1"/>
          <p:nvPr/>
        </p:nvSpPr>
        <p:spPr>
          <a:xfrm>
            <a:off x="7149791" y="2690336"/>
            <a:ext cx="4908884" cy="2677656"/>
          </a:xfrm>
          <a:prstGeom prst="rect">
            <a:avLst/>
          </a:prstGeom>
          <a:noFill/>
        </p:spPr>
        <p:txBody>
          <a:bodyPr wrap="square" rtlCol="0">
            <a:spAutoFit/>
          </a:bodyPr>
          <a:lstStyle/>
          <a:p>
            <a:pPr marL="285750" indent="-285750">
              <a:buFont typeface="Arial" panose="020B0604020202020204" pitchFamily="34" charset="0"/>
              <a:buChar char="•"/>
            </a:pPr>
            <a:r>
              <a:rPr lang="en-CA" sz="2400" dirty="0"/>
              <a:t>Looking at the data grouped by month, we can clearly see that the number of wildfires in winter is relatively low and that it is significantly high in summer, especially in June and July</a:t>
            </a:r>
            <a:endParaRPr lang="en-US" sz="2400" dirty="0"/>
          </a:p>
        </p:txBody>
      </p:sp>
    </p:spTree>
    <p:extLst>
      <p:ext uri="{BB962C8B-B14F-4D97-AF65-F5344CB8AC3E}">
        <p14:creationId xmlns:p14="http://schemas.microsoft.com/office/powerpoint/2010/main" val="2624242552"/>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TM04033917[[fn=Berlin]]</Template>
  <TotalTime>1683</TotalTime>
  <Words>767</Words>
  <Application>Microsoft Office PowerPoint</Application>
  <PresentationFormat>Widescreen</PresentationFormat>
  <Paragraphs>72</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Trebuchet MS</vt:lpstr>
      <vt:lpstr>Berlin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Adam M</dc:creator>
  <cp:lastModifiedBy>ranjani av</cp:lastModifiedBy>
  <cp:revision>38</cp:revision>
  <dcterms:created xsi:type="dcterms:W3CDTF">2020-10-16T03:25:08Z</dcterms:created>
  <dcterms:modified xsi:type="dcterms:W3CDTF">2021-10-09T00:47:11Z</dcterms:modified>
</cp:coreProperties>
</file>

<file path=docProps/thumbnail.jpeg>
</file>